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648" r:id="rId1"/>
  </p:sldMasterIdLst>
  <p:notesMasterIdLst>
    <p:notesMasterId r:id="rId46"/>
  </p:notesMasterIdLst>
  <p:sldIdLst>
    <p:sldId id="318" r:id="rId2"/>
    <p:sldId id="322" r:id="rId3"/>
    <p:sldId id="370" r:id="rId4"/>
    <p:sldId id="275" r:id="rId5"/>
    <p:sldId id="317" r:id="rId6"/>
    <p:sldId id="332" r:id="rId7"/>
    <p:sldId id="403" r:id="rId8"/>
    <p:sldId id="412" r:id="rId9"/>
    <p:sldId id="328" r:id="rId10"/>
    <p:sldId id="344" r:id="rId11"/>
    <p:sldId id="404" r:id="rId12"/>
    <p:sldId id="405" r:id="rId13"/>
    <p:sldId id="351" r:id="rId14"/>
    <p:sldId id="368" r:id="rId15"/>
    <p:sldId id="406" r:id="rId16"/>
    <p:sldId id="407" r:id="rId17"/>
    <p:sldId id="416" r:id="rId18"/>
    <p:sldId id="417" r:id="rId19"/>
    <p:sldId id="276" r:id="rId20"/>
    <p:sldId id="375" r:id="rId21"/>
    <p:sldId id="323" r:id="rId22"/>
    <p:sldId id="333" r:id="rId23"/>
    <p:sldId id="334" r:id="rId24"/>
    <p:sldId id="335" r:id="rId25"/>
    <p:sldId id="354" r:id="rId26"/>
    <p:sldId id="355" r:id="rId27"/>
    <p:sldId id="415" r:id="rId28"/>
    <p:sldId id="414" r:id="rId29"/>
    <p:sldId id="347" r:id="rId30"/>
    <p:sldId id="413" r:id="rId31"/>
    <p:sldId id="358" r:id="rId32"/>
    <p:sldId id="359" r:id="rId33"/>
    <p:sldId id="360" r:id="rId34"/>
    <p:sldId id="356" r:id="rId35"/>
    <p:sldId id="408" r:id="rId36"/>
    <p:sldId id="364" r:id="rId37"/>
    <p:sldId id="371" r:id="rId38"/>
    <p:sldId id="362" r:id="rId39"/>
    <p:sldId id="363" r:id="rId40"/>
    <p:sldId id="410" r:id="rId41"/>
    <p:sldId id="372" r:id="rId42"/>
    <p:sldId id="409" r:id="rId43"/>
    <p:sldId id="373" r:id="rId44"/>
    <p:sldId id="37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E11A2C"/>
    <a:srgbClr val="FF85FF"/>
    <a:srgbClr val="E119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4" autoAdjust="0"/>
    <p:restoredTop sz="77012" autoAdjust="0"/>
  </p:normalViewPr>
  <p:slideViewPr>
    <p:cSldViewPr snapToGrid="0" snapToObjects="1">
      <p:cViewPr varScale="1">
        <p:scale>
          <a:sx n="84" d="100"/>
          <a:sy n="84" d="100"/>
        </p:scale>
        <p:origin x="144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0B893-2D33-C143-95DB-B9BF721B1FC5}" type="datetimeFigureOut">
              <a:rPr lang="en-US" smtClean="0"/>
              <a:t>3/7/22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3E4E-4774-E944-990E-761C025100EC}" type="slidenum">
              <a:rPr lang="en-US" smtClean="0"/>
              <a:t>‹#›</a:t>
            </a:fld>
            <a:endParaRPr lang="en-US"/>
          </a:p>
        </p:txBody>
      </p:sp>
    </p:spTree>
    <p:extLst>
      <p:ext uri="{BB962C8B-B14F-4D97-AF65-F5344CB8AC3E}">
        <p14:creationId xmlns:p14="http://schemas.microsoft.com/office/powerpoint/2010/main" val="88461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2</a:t>
            </a:fld>
            <a:endParaRPr lang="en-US"/>
          </a:p>
        </p:txBody>
      </p:sp>
    </p:spTree>
    <p:extLst>
      <p:ext uri="{BB962C8B-B14F-4D97-AF65-F5344CB8AC3E}">
        <p14:creationId xmlns:p14="http://schemas.microsoft.com/office/powerpoint/2010/main" val="187545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12</a:t>
            </a:fld>
            <a:endParaRPr lang="en-US"/>
          </a:p>
        </p:txBody>
      </p:sp>
    </p:spTree>
    <p:extLst>
      <p:ext uri="{BB962C8B-B14F-4D97-AF65-F5344CB8AC3E}">
        <p14:creationId xmlns:p14="http://schemas.microsoft.com/office/powerpoint/2010/main" val="2769994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NOTE:</a:t>
            </a:r>
          </a:p>
          <a:p>
            <a:pPr algn="l"/>
            <a:r>
              <a:rPr lang="en-US" dirty="0"/>
              <a:t>If you already have a </a:t>
            </a:r>
            <a:r>
              <a:rPr lang="en-US" dirty="0" err="1"/>
              <a:t>conda</a:t>
            </a:r>
            <a:r>
              <a:rPr lang="en-US" dirty="0"/>
              <a:t> version loaded (in ~/.</a:t>
            </a:r>
            <a:r>
              <a:rPr lang="en-US" dirty="0" err="1"/>
              <a:t>bashrc</a:t>
            </a:r>
            <a:r>
              <a:rPr lang="en-US" dirty="0"/>
              <a:t>) – use:</a:t>
            </a:r>
          </a:p>
          <a:p>
            <a:pPr algn="l"/>
            <a:r>
              <a:rPr lang="en-US" dirty="0"/>
              <a:t>$ </a:t>
            </a:r>
            <a:r>
              <a:rPr lang="en-US" dirty="0" err="1"/>
              <a:t>conda</a:t>
            </a:r>
            <a:r>
              <a:rPr lang="en-US" dirty="0"/>
              <a:t> deactivate</a:t>
            </a:r>
          </a:p>
          <a:p>
            <a:pPr algn="l"/>
            <a:r>
              <a:rPr lang="en-US" dirty="0"/>
              <a:t>$ module purge</a:t>
            </a:r>
          </a:p>
          <a:p>
            <a:pPr algn="l"/>
            <a:r>
              <a:rPr lang="en-US" dirty="0"/>
              <a:t>As a best practice, NEVER load a </a:t>
            </a:r>
            <a:r>
              <a:rPr lang="en-US" dirty="0" err="1"/>
              <a:t>conda</a:t>
            </a:r>
            <a:r>
              <a:rPr lang="en-US" dirty="0"/>
              <a:t> environment into your ~/.</a:t>
            </a:r>
            <a:r>
              <a:rPr lang="en-US" dirty="0" err="1"/>
              <a:t>bashrc</a:t>
            </a:r>
            <a:endParaRPr lang="en-US" dirty="0"/>
          </a:p>
          <a:p>
            <a:pPr algn="l"/>
            <a:r>
              <a:rPr lang="en-US" dirty="0"/>
              <a:t>See: https://</a:t>
            </a:r>
            <a:r>
              <a:rPr lang="en-US" dirty="0" err="1"/>
              <a:t>rc-docs.northeastern.edu</a:t>
            </a:r>
            <a:r>
              <a:rPr lang="en-US" dirty="0"/>
              <a:t>/</a:t>
            </a:r>
            <a:r>
              <a:rPr lang="en-US" dirty="0" err="1"/>
              <a:t>en</a:t>
            </a:r>
            <a:r>
              <a:rPr lang="en-US" dirty="0"/>
              <a:t>/latest/using-discovery/</a:t>
            </a:r>
            <a:r>
              <a:rPr lang="en-US" dirty="0" err="1"/>
              <a:t>bashrc.html?highlight</a:t>
            </a:r>
            <a:r>
              <a:rPr lang="en-US" dirty="0"/>
              <a:t>=</a:t>
            </a:r>
            <a:r>
              <a:rPr lang="en-US" dirty="0" err="1"/>
              <a:t>bashrc</a:t>
            </a:r>
            <a:endParaRPr lang="en-US" dirty="0"/>
          </a:p>
          <a:p>
            <a:pPr algn="l"/>
            <a:endParaRPr lang="en-US" dirty="0"/>
          </a:p>
          <a:p>
            <a:pPr lvl="0" algn="l">
              <a:defRPr/>
            </a:pPr>
            <a:r>
              <a:rPr lang="en-US" sz="1200" dirty="0"/>
              <a:t>Note that </a:t>
            </a:r>
            <a:r>
              <a:rPr lang="en-US" sz="1200" dirty="0" err="1"/>
              <a:t>copy+paste</a:t>
            </a:r>
            <a:r>
              <a:rPr lang="en-US" sz="1200" dirty="0"/>
              <a:t> of some commands may not work due to Microsoft font formatting.</a:t>
            </a:r>
          </a:p>
          <a:p>
            <a:pPr lvl="0" algn="l">
              <a:defRPr/>
            </a:pPr>
            <a:r>
              <a:rPr lang="en-US" sz="1200" dirty="0"/>
              <a:t>Please use the commands provided in the </a:t>
            </a:r>
            <a:r>
              <a:rPr lang="en-US" sz="1200" b="1" dirty="0"/>
              <a:t>“</a:t>
            </a:r>
            <a:r>
              <a:rPr lang="en-US" sz="1200" b="1" dirty="0" err="1"/>
              <a:t>interactive_commad_list</a:t>
            </a:r>
            <a:r>
              <a:rPr lang="en-US" sz="1200" b="1" dirty="0"/>
              <a:t>”</a:t>
            </a:r>
            <a:r>
              <a:rPr lang="en-US" sz="1200" dirty="0"/>
              <a:t> instead</a:t>
            </a:r>
          </a:p>
          <a:p>
            <a:pPr algn="l"/>
            <a:endParaRPr lang="en-US" dirty="0"/>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14</a:t>
            </a:fld>
            <a:endParaRPr lang="en-US"/>
          </a:p>
        </p:txBody>
      </p:sp>
    </p:spTree>
    <p:extLst>
      <p:ext uri="{BB962C8B-B14F-4D97-AF65-F5344CB8AC3E}">
        <p14:creationId xmlns:p14="http://schemas.microsoft.com/office/powerpoint/2010/main" val="2296294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15</a:t>
            </a:fld>
            <a:endParaRPr lang="en-US"/>
          </a:p>
        </p:txBody>
      </p:sp>
    </p:spTree>
    <p:extLst>
      <p:ext uri="{BB962C8B-B14F-4D97-AF65-F5344CB8AC3E}">
        <p14:creationId xmlns:p14="http://schemas.microsoft.com/office/powerpoint/2010/main" val="542714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defRPr/>
            </a:pPr>
            <a:r>
              <a:rPr lang="en-US" sz="1200" dirty="0"/>
              <a:t>Note that </a:t>
            </a:r>
            <a:r>
              <a:rPr lang="en-US" sz="1200" dirty="0" err="1"/>
              <a:t>copy+paste</a:t>
            </a:r>
            <a:r>
              <a:rPr lang="en-US" sz="1200" dirty="0"/>
              <a:t> of some commands may not work due to Microsoft font formatting.</a:t>
            </a:r>
          </a:p>
          <a:p>
            <a:pPr lvl="0" algn="l">
              <a:defRPr/>
            </a:pPr>
            <a:r>
              <a:rPr lang="en-US" sz="1200" dirty="0"/>
              <a:t>Please use the commands provided in the </a:t>
            </a:r>
            <a:r>
              <a:rPr lang="en-US" sz="1200" b="1" dirty="0"/>
              <a:t>“</a:t>
            </a:r>
            <a:r>
              <a:rPr lang="en-US" sz="1200" b="1" dirty="0" err="1"/>
              <a:t>interactive_commad_list</a:t>
            </a:r>
            <a:r>
              <a:rPr lang="en-US" sz="1200" b="1" dirty="0"/>
              <a:t>”</a:t>
            </a:r>
            <a:r>
              <a:rPr lang="en-US" sz="1200" dirty="0"/>
              <a:t> instead.</a:t>
            </a:r>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17</a:t>
            </a:fld>
            <a:endParaRPr lang="en-US"/>
          </a:p>
        </p:txBody>
      </p:sp>
    </p:spTree>
    <p:extLst>
      <p:ext uri="{BB962C8B-B14F-4D97-AF65-F5344CB8AC3E}">
        <p14:creationId xmlns:p14="http://schemas.microsoft.com/office/powerpoint/2010/main" val="2397147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18</a:t>
            </a:fld>
            <a:endParaRPr lang="en-US"/>
          </a:p>
        </p:txBody>
      </p:sp>
    </p:spTree>
    <p:extLst>
      <p:ext uri="{BB962C8B-B14F-4D97-AF65-F5344CB8AC3E}">
        <p14:creationId xmlns:p14="http://schemas.microsoft.com/office/powerpoint/2010/main" val="2476247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widely used classification model for parallel computing is "Flynn's Classical Taxonomy", which distinguishes computer architectures based on two parameters: Instruction Stream and Data Stream, where each can be either single or multiple. These models are fairly abstract so we'll use a "processing unit" which may refer to either a core, a CPU, a processor, a computer or a set of computers.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22</a:t>
            </a:fld>
            <a:endParaRPr lang="en-US"/>
          </a:p>
        </p:txBody>
      </p:sp>
    </p:spTree>
    <p:extLst>
      <p:ext uri="{BB962C8B-B14F-4D97-AF65-F5344CB8AC3E}">
        <p14:creationId xmlns:p14="http://schemas.microsoft.com/office/powerpoint/2010/main" val="409744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Single Instruction, Single Data (SISD)</a:t>
            </a:r>
            <a:r>
              <a:rPr lang="en-US" sz="1200" b="0" i="0" kern="1200" dirty="0">
                <a:solidFill>
                  <a:schemeClr val="tx1"/>
                </a:solidFill>
                <a:effectLst/>
                <a:latin typeface="+mn-lt"/>
                <a:ea typeface="+mn-ea"/>
                <a:cs typeface="+mn-cs"/>
              </a:rPr>
              <a:t> - non-parallel architecture where a single processing unit performs a single instruction on a single data stream during one clock cycle.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Single Instruction, Multiple Data (SIMD)</a:t>
            </a:r>
            <a:r>
              <a:rPr lang="en-US" sz="1200" b="0" i="0" kern="1200" dirty="0">
                <a:solidFill>
                  <a:schemeClr val="tx1"/>
                </a:solidFill>
                <a:effectLst/>
                <a:latin typeface="+mn-lt"/>
                <a:ea typeface="+mn-ea"/>
                <a:cs typeface="+mn-cs"/>
              </a:rPr>
              <a:t> - a type of parallel architecture, where a single instruction is executed by multiple processing units on different data elements at any given clock cycle. Suitable for types of problems such as graphics and image processing, and employed by graphics processor units (GPUs).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23</a:t>
            </a:fld>
            <a:endParaRPr lang="en-US"/>
          </a:p>
        </p:txBody>
      </p:sp>
    </p:spTree>
    <p:extLst>
      <p:ext uri="{BB962C8B-B14F-4D97-AF65-F5344CB8AC3E}">
        <p14:creationId xmlns:p14="http://schemas.microsoft.com/office/powerpoint/2010/main" val="3557144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Multiple Instruction, Single Data (MISD)</a:t>
            </a:r>
            <a:r>
              <a:rPr lang="en-US" sz="1200" b="0" i="0" kern="1200" dirty="0">
                <a:solidFill>
                  <a:schemeClr val="tx1"/>
                </a:solidFill>
                <a:effectLst/>
                <a:latin typeface="+mn-lt"/>
                <a:ea typeface="+mn-ea"/>
                <a:cs typeface="+mn-cs"/>
              </a:rPr>
              <a:t> - a type of parallel architecture, where each processing unit operates a different multi-instruction stream on the same data. This is the least common class of parallel architectures and few (if any) were implemented.</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Multiple Instruction, Multiple Data (MIMD)</a:t>
            </a:r>
            <a:r>
              <a:rPr lang="en-US" sz="1200" b="0" i="0" kern="1200" dirty="0">
                <a:solidFill>
                  <a:schemeClr val="tx1"/>
                </a:solidFill>
                <a:effectLst/>
                <a:latin typeface="+mn-lt"/>
                <a:ea typeface="+mn-ea"/>
                <a:cs typeface="+mn-cs"/>
              </a:rPr>
              <a:t> - the most common type of a parallel architecture, where every processing unit may execute a different instruction with a different data stream. Most modern supercomputers fall into this category as well as networked parallel computers and "grids", multi-processor SMP computers and multi-core PCs. Note that this category often contains SIMD sub-components.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24</a:t>
            </a:fld>
            <a:endParaRPr lang="en-US"/>
          </a:p>
        </p:txBody>
      </p:sp>
    </p:spTree>
    <p:extLst>
      <p:ext uri="{BB962C8B-B14F-4D97-AF65-F5344CB8AC3E}">
        <p14:creationId xmlns:p14="http://schemas.microsoft.com/office/powerpoint/2010/main" val="3596287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Shared memory architectures</a:t>
            </a:r>
            <a:r>
              <a:rPr lang="en-US" sz="1200" b="0" i="0" kern="1200" dirty="0">
                <a:solidFill>
                  <a:schemeClr val="tx1"/>
                </a:solidFill>
                <a:effectLst/>
                <a:latin typeface="+mn-lt"/>
                <a:ea typeface="+mn-ea"/>
                <a:cs typeface="+mn-cs"/>
              </a:rPr>
              <a:t> - are characterized by the ability of all processing units to access it as a global address space. Cache coherency is maintained in a shared memory environment. The two main classifications:</a:t>
            </a:r>
          </a:p>
          <a:p>
            <a:pPr lvl="1"/>
            <a:r>
              <a:rPr lang="en-US" sz="1200" b="0" i="0" kern="1200" dirty="0">
                <a:solidFill>
                  <a:schemeClr val="tx1"/>
                </a:solidFill>
                <a:effectLst/>
                <a:latin typeface="+mn-lt"/>
                <a:ea typeface="+mn-ea"/>
                <a:cs typeface="+mn-cs"/>
              </a:rPr>
              <a:t>Uniform Memory Access (UMA) - represented by Symmetric Multiprocessor (SMP) machines, with identical processors and equal access times.</a:t>
            </a:r>
          </a:p>
          <a:p>
            <a:pPr lvl="1"/>
            <a:r>
              <a:rPr lang="en-US" sz="1200" b="0" i="0" kern="1200" dirty="0">
                <a:solidFill>
                  <a:schemeClr val="tx1"/>
                </a:solidFill>
                <a:effectLst/>
                <a:latin typeface="+mn-lt"/>
                <a:ea typeface="+mn-ea"/>
                <a:cs typeface="+mn-cs"/>
              </a:rPr>
              <a:t>Non-Uniform Memory Access (NUMA) - often made by linking several SMP machines, resulting in different accessing times to different memory elements.</a:t>
            </a:r>
          </a:p>
          <a:p>
            <a:r>
              <a:rPr lang="en-US" sz="1200" b="1" i="0" kern="1200" dirty="0">
                <a:solidFill>
                  <a:schemeClr val="tx1"/>
                </a:solidFill>
                <a:effectLst/>
                <a:latin typeface="+mn-lt"/>
                <a:ea typeface="+mn-ea"/>
                <a:cs typeface="+mn-cs"/>
              </a:rPr>
              <a:t>Distributed memory architectures</a:t>
            </a:r>
            <a:r>
              <a:rPr lang="en-US" sz="1200" b="0" i="0" kern="1200" dirty="0">
                <a:solidFill>
                  <a:schemeClr val="tx1"/>
                </a:solidFill>
                <a:effectLst/>
                <a:latin typeface="+mn-lt"/>
                <a:ea typeface="+mn-ea"/>
                <a:cs typeface="+mn-cs"/>
              </a:rPr>
              <a:t> - each processing unit has its own local memory on which it operates independently. Changes made in a processor's local memory are not visible to other processors, hence access of data and communication between processors requires the explicit interpretation by the programmer.</a:t>
            </a:r>
          </a:p>
          <a:p>
            <a:r>
              <a:rPr lang="en-US" sz="1200" b="1" i="0" kern="1200" dirty="0">
                <a:solidFill>
                  <a:schemeClr val="tx1"/>
                </a:solidFill>
                <a:effectLst/>
                <a:latin typeface="+mn-lt"/>
                <a:ea typeface="+mn-ea"/>
                <a:cs typeface="+mn-cs"/>
              </a:rPr>
              <a:t>Hybrid distributed-shared memory</a:t>
            </a:r>
            <a:r>
              <a:rPr lang="en-US" sz="1200" b="0" i="0" kern="1200" dirty="0">
                <a:solidFill>
                  <a:schemeClr val="tx1"/>
                </a:solidFill>
                <a:effectLst/>
                <a:latin typeface="+mn-lt"/>
                <a:ea typeface="+mn-ea"/>
                <a:cs typeface="+mn-cs"/>
              </a:rPr>
              <a:t> - the most common memory architecture for HPC, where both shared and distributed memory is employed. Shared memory components may be a shared memory node or GPUs and the distributed component is the networking between different machines.</a:t>
            </a:r>
          </a:p>
        </p:txBody>
      </p:sp>
      <p:sp>
        <p:nvSpPr>
          <p:cNvPr id="4" name="Slide Number Placeholder 3"/>
          <p:cNvSpPr>
            <a:spLocks noGrp="1"/>
          </p:cNvSpPr>
          <p:nvPr>
            <p:ph type="sldNum" sz="quarter" idx="10"/>
          </p:nvPr>
        </p:nvSpPr>
        <p:spPr/>
        <p:txBody>
          <a:bodyPr/>
          <a:lstStyle/>
          <a:p>
            <a:fld id="{46B03E4E-4774-E944-990E-761C025100EC}" type="slidenum">
              <a:rPr lang="en-US" smtClean="0"/>
              <a:t>25</a:t>
            </a:fld>
            <a:endParaRPr lang="en-US"/>
          </a:p>
        </p:txBody>
      </p:sp>
    </p:spTree>
    <p:extLst>
      <p:ext uri="{BB962C8B-B14F-4D97-AF65-F5344CB8AC3E}">
        <p14:creationId xmlns:p14="http://schemas.microsoft.com/office/powerpoint/2010/main" val="2669055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parallel / Partitioned Global Address Space (PGAS) model</a:t>
            </a:r>
            <a:r>
              <a:rPr lang="en-US" sz="1200" b="0" i="0" kern="1200" dirty="0">
                <a:solidFill>
                  <a:schemeClr val="tx1"/>
                </a:solidFill>
                <a:effectLst/>
                <a:latin typeface="+mn-lt"/>
                <a:ea typeface="+mn-ea"/>
                <a:cs typeface="+mn-cs"/>
              </a:rPr>
              <a:t> - in this model, many task operate on the same data structure, but each task operates on a separate section of the data. The data structure itself can be either on shared memory or in a distributed memory (global address space), but is distributed between the local memory portions of each task. In this model, the programmer has to specify and distribution and alignment of the data. All tasks usually perform the same operation on a different data segment. On distributed Memory architectures, the data can be split logically and/or physically across tasks.</a:t>
            </a:r>
          </a:p>
        </p:txBody>
      </p:sp>
      <p:sp>
        <p:nvSpPr>
          <p:cNvPr id="4" name="Slide Number Placeholder 3"/>
          <p:cNvSpPr>
            <a:spLocks noGrp="1"/>
          </p:cNvSpPr>
          <p:nvPr>
            <p:ph type="sldNum" sz="quarter" idx="10"/>
          </p:nvPr>
        </p:nvSpPr>
        <p:spPr/>
        <p:txBody>
          <a:bodyPr/>
          <a:lstStyle/>
          <a:p>
            <a:fld id="{46B03E4E-4774-E944-990E-761C025100EC}" type="slidenum">
              <a:rPr lang="en-US" smtClean="0"/>
              <a:t>26</a:t>
            </a:fld>
            <a:endParaRPr lang="en-US"/>
          </a:p>
        </p:txBody>
      </p:sp>
    </p:spTree>
    <p:extLst>
      <p:ext uri="{BB962C8B-B14F-4D97-AF65-F5344CB8AC3E}">
        <p14:creationId xmlns:p14="http://schemas.microsoft.com/office/powerpoint/2010/main" val="326196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000000"/>
              </a:solidFill>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a:t>
            </a:fld>
            <a:endParaRPr lang="en-US"/>
          </a:p>
        </p:txBody>
      </p:sp>
    </p:spTree>
    <p:extLst>
      <p:ext uri="{BB962C8B-B14F-4D97-AF65-F5344CB8AC3E}">
        <p14:creationId xmlns:p14="http://schemas.microsoft.com/office/powerpoint/2010/main" val="323272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 Model</a:t>
            </a:r>
            <a:r>
              <a:rPr lang="en-US" sz="1200" b="0" i="0" kern="1200" dirty="0">
                <a:solidFill>
                  <a:schemeClr val="tx1"/>
                </a:solidFill>
                <a:effectLst/>
                <a:latin typeface="+mn-lt"/>
                <a:ea typeface="+mn-ea"/>
                <a:cs typeface="+mn-cs"/>
              </a:rPr>
              <a:t> - combines one or more of the previously described models. The two most popular once </a:t>
            </a:r>
            <a:r>
              <a:rPr lang="en-US" sz="1200" b="0" i="0" kern="1200" dirty="0" err="1">
                <a:solidFill>
                  <a:schemeClr val="tx1"/>
                </a:solidFill>
                <a:effectLst/>
                <a:latin typeface="+mn-lt"/>
                <a:ea typeface="+mn-ea"/>
                <a:cs typeface="+mn-cs"/>
              </a:rPr>
              <a:t>are:MPI-OpenMP</a:t>
            </a:r>
            <a:r>
              <a:rPr lang="en-US" sz="1200" b="0" i="0" kern="1200" dirty="0">
                <a:solidFill>
                  <a:schemeClr val="tx1"/>
                </a:solidFill>
                <a:effectLst/>
                <a:latin typeface="+mn-lt"/>
                <a:ea typeface="+mn-ea"/>
                <a:cs typeface="+mn-cs"/>
              </a:rPr>
              <a:t>: a common example of a hybrid model is the combination of a message passing model (MPI) with the threads model (OpenMP).</a:t>
            </a:r>
          </a:p>
          <a:p>
            <a:pPr lvl="1"/>
            <a:r>
              <a:rPr lang="en-US" sz="1200" b="0" i="0" kern="1200" dirty="0">
                <a:solidFill>
                  <a:schemeClr val="tx1"/>
                </a:solidFill>
                <a:effectLst/>
                <a:latin typeface="+mn-lt"/>
                <a:ea typeface="+mn-ea"/>
                <a:cs typeface="+mn-cs"/>
              </a:rPr>
              <a:t>OpenMP threads use an on-node shared-memory model, which are computationally intensive.</a:t>
            </a:r>
          </a:p>
          <a:p>
            <a:pPr lvl="1"/>
            <a:r>
              <a:rPr lang="en-US" sz="1200" b="0" i="0" kern="1200" dirty="0">
                <a:solidFill>
                  <a:schemeClr val="tx1"/>
                </a:solidFill>
                <a:effectLst/>
                <a:latin typeface="+mn-lt"/>
                <a:ea typeface="+mn-ea"/>
                <a:cs typeface="+mn-cs"/>
              </a:rPr>
              <a:t>MPI processes communicate between multiple nodes over the network.</a:t>
            </a:r>
          </a:p>
          <a:p>
            <a:r>
              <a:rPr lang="en-US" sz="1200" b="0" i="0" kern="1200" dirty="0">
                <a:solidFill>
                  <a:schemeClr val="tx1"/>
                </a:solidFill>
                <a:effectLst/>
                <a:latin typeface="+mn-lt"/>
                <a:ea typeface="+mn-ea"/>
                <a:cs typeface="+mn-cs"/>
              </a:rPr>
              <a:t>CPU-GPU with MPI: the Graphic Processing Unit (GPU) is combined with CPUs and MPI processes run on CPUs to communicate over the network.</a:t>
            </a:r>
          </a:p>
          <a:p>
            <a:pPr lvl="1"/>
            <a:r>
              <a:rPr lang="en-US" sz="1200" b="0" i="0" kern="1200" dirty="0">
                <a:solidFill>
                  <a:schemeClr val="tx1"/>
                </a:solidFill>
                <a:effectLst/>
                <a:latin typeface="+mn-lt"/>
                <a:ea typeface="+mn-ea"/>
                <a:cs typeface="+mn-cs"/>
              </a:rPr>
              <a:t>Computationally intensive kernels are off-loaded to GPUs internal to the node.</a:t>
            </a:r>
          </a:p>
          <a:p>
            <a:pPr lvl="1"/>
            <a:r>
              <a:rPr lang="en-US" sz="1200" b="0" i="0" kern="1200" dirty="0">
                <a:solidFill>
                  <a:schemeClr val="tx1"/>
                </a:solidFill>
                <a:effectLst/>
                <a:latin typeface="+mn-lt"/>
                <a:ea typeface="+mn-ea"/>
                <a:cs typeface="+mn-cs"/>
              </a:rPr>
              <a:t>GPUs use CUDA for data exchanges on the node memory.</a:t>
            </a:r>
          </a:p>
        </p:txBody>
      </p:sp>
      <p:sp>
        <p:nvSpPr>
          <p:cNvPr id="4" name="Slide Number Placeholder 3"/>
          <p:cNvSpPr>
            <a:spLocks noGrp="1"/>
          </p:cNvSpPr>
          <p:nvPr>
            <p:ph type="sldNum" sz="quarter" idx="10"/>
          </p:nvPr>
        </p:nvSpPr>
        <p:spPr/>
        <p:txBody>
          <a:bodyPr/>
          <a:lstStyle/>
          <a:p>
            <a:fld id="{46B03E4E-4774-E944-990E-761C025100EC}" type="slidenum">
              <a:rPr lang="en-US" smtClean="0"/>
              <a:t>27</a:t>
            </a:fld>
            <a:endParaRPr lang="en-US"/>
          </a:p>
        </p:txBody>
      </p:sp>
    </p:spTree>
    <p:extLst>
      <p:ext uri="{BB962C8B-B14F-4D97-AF65-F5344CB8AC3E}">
        <p14:creationId xmlns:p14="http://schemas.microsoft.com/office/powerpoint/2010/main" val="3583387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28</a:t>
            </a:fld>
            <a:endParaRPr lang="en-US"/>
          </a:p>
        </p:txBody>
      </p:sp>
    </p:spTree>
    <p:extLst>
      <p:ext uri="{BB962C8B-B14F-4D97-AF65-F5344CB8AC3E}">
        <p14:creationId xmlns:p14="http://schemas.microsoft.com/office/powerpoint/2010/main" val="1793408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MPI is the industry standard for message passing. It is practical, portable, efficient and flexible.</a:t>
            </a:r>
          </a:p>
          <a:p>
            <a:r>
              <a:rPr lang="en-US" sz="1200" b="0" i="0" kern="1200" dirty="0">
                <a:solidFill>
                  <a:schemeClr val="tx1"/>
                </a:solidFill>
                <a:effectLst/>
                <a:latin typeface="+mn-lt"/>
                <a:ea typeface="+mn-ea"/>
                <a:cs typeface="+mn-cs"/>
              </a:rPr>
              <a:t>MPI interface specifications include C++ bindings, MPI-3 has FORTRAN support and mpi4py has an interface MPI for python.</a:t>
            </a:r>
          </a:p>
          <a:p>
            <a:r>
              <a:rPr lang="en-US" sz="1200" b="0" i="0" kern="1200" dirty="0">
                <a:solidFill>
                  <a:schemeClr val="tx1"/>
                </a:solidFill>
                <a:effectLst/>
                <a:latin typeface="+mn-lt"/>
                <a:ea typeface="+mn-ea"/>
                <a:cs typeface="+mn-cs"/>
              </a:rPr>
              <a:t>Although the MPI interface has been standardized, actual library implementations vary. For example:</a:t>
            </a:r>
          </a:p>
          <a:p>
            <a:pPr lvl="1"/>
            <a:r>
              <a:rPr lang="en-US" sz="1200" b="0" i="0" kern="1200" dirty="0">
                <a:solidFill>
                  <a:schemeClr val="tx1"/>
                </a:solidFill>
                <a:effectLst/>
                <a:latin typeface="+mn-lt"/>
                <a:ea typeface="+mn-ea"/>
                <a:cs typeface="+mn-cs"/>
              </a:rPr>
              <a:t>MVAPICH &amp; Open MPI work on Linux OS and is built for the GNU, Intel, PGI and Clang compilers.</a:t>
            </a:r>
          </a:p>
          <a:p>
            <a:pPr lvl="1"/>
            <a:r>
              <a:rPr lang="en-US" sz="1200" b="0" i="0" kern="1200" dirty="0">
                <a:solidFill>
                  <a:schemeClr val="tx1"/>
                </a:solidFill>
                <a:effectLst/>
                <a:latin typeface="+mn-lt"/>
                <a:ea typeface="+mn-ea"/>
                <a:cs typeface="+mn-cs"/>
              </a:rPr>
              <a:t>Intel MPI works on Linux OS and built for the Intel and GNU compilers.</a:t>
            </a:r>
          </a:p>
          <a:p>
            <a:pPr lvl="1"/>
            <a:r>
              <a:rPr lang="en-US" sz="1200" b="0" i="0" kern="1200" dirty="0">
                <a:solidFill>
                  <a:schemeClr val="tx1"/>
                </a:solidFill>
                <a:effectLst/>
                <a:latin typeface="+mn-lt"/>
                <a:ea typeface="+mn-ea"/>
                <a:cs typeface="+mn-cs"/>
              </a:rPr>
              <a:t>IBM BG/Q MPI work on the BG/Q clusters and IBM and GNU compilers</a:t>
            </a:r>
          </a:p>
          <a:p>
            <a:pPr lvl="1"/>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Our cluster contains multiple compiler types, most used:</a:t>
            </a:r>
          </a:p>
          <a:p>
            <a:r>
              <a:rPr lang="en-US" sz="1200" b="0" i="0" kern="1200" dirty="0">
                <a:solidFill>
                  <a:schemeClr val="tx1"/>
                </a:solidFill>
                <a:effectLst/>
                <a:latin typeface="+mn-lt"/>
                <a:ea typeface="+mn-ea"/>
                <a:cs typeface="+mn-cs"/>
              </a:rPr>
              <a:t>Intel compilers: intel/2019-4, intel/compilers-2020u2</a:t>
            </a:r>
          </a:p>
          <a:p>
            <a:r>
              <a:rPr lang="en-US" sz="1200" b="0" i="0" kern="1200" dirty="0">
                <a:solidFill>
                  <a:schemeClr val="tx1"/>
                </a:solidFill>
                <a:effectLst/>
                <a:latin typeface="+mn-lt"/>
                <a:ea typeface="+mn-ea"/>
                <a:cs typeface="+mn-cs"/>
              </a:rPr>
              <a:t>GNU compilers: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/5.5.0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/6.4.0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/7.3.0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/8.1.0,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/9.2.0 and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/10.1.0.</a:t>
            </a:r>
          </a:p>
          <a:p>
            <a:r>
              <a:rPr lang="en-US" sz="1200" b="0" i="0" kern="1200" dirty="0">
                <a:solidFill>
                  <a:schemeClr val="tx1"/>
                </a:solidFill>
                <a:effectLst/>
                <a:latin typeface="+mn-lt"/>
                <a:ea typeface="+mn-ea"/>
                <a:cs typeface="+mn-cs"/>
              </a:rPr>
              <a:t>You should always use MPI libraries suitable to the type of compiler you are using. Discovery also has many different MPI implementations such as:</a:t>
            </a:r>
          </a:p>
          <a:p>
            <a:r>
              <a:rPr lang="en-US" sz="1200" b="0" i="0" kern="1200" dirty="0">
                <a:solidFill>
                  <a:schemeClr val="tx1"/>
                </a:solidFill>
                <a:effectLst/>
                <a:latin typeface="+mn-lt"/>
                <a:ea typeface="+mn-ea"/>
                <a:cs typeface="+mn-cs"/>
              </a:rPr>
              <a:t>OpenMP MPI - module avail </a:t>
            </a:r>
            <a:r>
              <a:rPr lang="en-US" sz="1200" b="0" i="0" kern="1200" dirty="0" err="1">
                <a:solidFill>
                  <a:schemeClr val="tx1"/>
                </a:solidFill>
                <a:effectLst/>
                <a:latin typeface="+mn-lt"/>
                <a:ea typeface="+mn-ea"/>
                <a:cs typeface="+mn-cs"/>
              </a:rPr>
              <a:t>openmpi</a:t>
            </a:r>
            <a:r>
              <a:rPr lang="en-US" sz="1200" b="0" i="0" kern="1200" dirty="0">
                <a:solidFill>
                  <a:schemeClr val="tx1"/>
                </a:solidFill>
                <a:effectLst/>
                <a:latin typeface="+mn-lt"/>
                <a:ea typeface="+mn-ea"/>
                <a:cs typeface="+mn-cs"/>
              </a:rPr>
              <a:t> to see full list of options. Most modules will have the compiler listed in the module name, unless it was compiled with the default GNU 4.8.5 OS compiler. For example, typing module show </a:t>
            </a:r>
            <a:r>
              <a:rPr lang="en-US" sz="1200" b="0" i="0" kern="1200" dirty="0" err="1">
                <a:solidFill>
                  <a:schemeClr val="tx1"/>
                </a:solidFill>
                <a:effectLst/>
                <a:latin typeface="+mn-lt"/>
                <a:ea typeface="+mn-ea"/>
                <a:cs typeface="+mn-cs"/>
              </a:rPr>
              <a:t>openmpi</a:t>
            </a:r>
            <a:r>
              <a:rPr lang="en-US" sz="1200" b="0" i="0" kern="1200" dirty="0">
                <a:solidFill>
                  <a:schemeClr val="tx1"/>
                </a:solidFill>
                <a:effectLst/>
                <a:latin typeface="+mn-lt"/>
                <a:ea typeface="+mn-ea"/>
                <a:cs typeface="+mn-cs"/>
              </a:rPr>
              <a:t>/4.0.3-skylake-gcc7.3 will show the full details of the module - it was compiled using GNU 7.3.0 on the Skylake architecture (d-nodes) and supports </a:t>
            </a:r>
            <a:r>
              <a:rPr lang="en-US" sz="1200" b="0" i="0" kern="1200" dirty="0" err="1">
                <a:solidFill>
                  <a:schemeClr val="tx1"/>
                </a:solidFill>
                <a:effectLst/>
                <a:latin typeface="+mn-lt"/>
                <a:ea typeface="+mn-ea"/>
                <a:cs typeface="+mn-cs"/>
              </a:rPr>
              <a:t>Infiniband</a:t>
            </a:r>
            <a:r>
              <a:rPr lang="en-US" sz="1200" b="0" i="0" kern="1200" dirty="0">
                <a:solidFill>
                  <a:schemeClr val="tx1"/>
                </a:solidFill>
                <a:effectLst/>
                <a:latin typeface="+mn-lt"/>
                <a:ea typeface="+mn-ea"/>
                <a:cs typeface="+mn-cs"/>
              </a:rPr>
              <a:t> network.</a:t>
            </a:r>
          </a:p>
          <a:p>
            <a:r>
              <a:rPr lang="en-US" sz="1200" b="0" i="0" kern="1200" dirty="0">
                <a:solidFill>
                  <a:schemeClr val="tx1"/>
                </a:solidFill>
                <a:effectLst/>
                <a:latin typeface="+mn-lt"/>
                <a:ea typeface="+mn-ea"/>
                <a:cs typeface="+mn-cs"/>
              </a:rPr>
              <a:t>MPICH MPI - module avail </a:t>
            </a:r>
            <a:r>
              <a:rPr lang="en-US" sz="1200" b="0" i="0" kern="1200" dirty="0" err="1">
                <a:solidFill>
                  <a:schemeClr val="tx1"/>
                </a:solidFill>
                <a:effectLst/>
                <a:latin typeface="+mn-lt"/>
                <a:ea typeface="+mn-ea"/>
                <a:cs typeface="+mn-cs"/>
              </a:rPr>
              <a:t>mpich</a:t>
            </a:r>
            <a:r>
              <a:rPr lang="en-US" sz="1200" b="0" i="0" kern="1200" dirty="0">
                <a:solidFill>
                  <a:schemeClr val="tx1"/>
                </a:solidFill>
                <a:effectLst/>
                <a:latin typeface="+mn-lt"/>
                <a:ea typeface="+mn-ea"/>
                <a:cs typeface="+mn-cs"/>
              </a:rPr>
              <a:t> to see the full list of options.</a:t>
            </a:r>
          </a:p>
          <a:p>
            <a:r>
              <a:rPr lang="en-US" sz="1200" b="0" i="0" kern="1200" dirty="0">
                <a:solidFill>
                  <a:schemeClr val="tx1"/>
                </a:solidFill>
                <a:effectLst/>
                <a:latin typeface="+mn-lt"/>
                <a:ea typeface="+mn-ea"/>
                <a:cs typeface="+mn-cs"/>
              </a:rPr>
              <a:t>MVAPICH2 MPI - module avail </a:t>
            </a:r>
            <a:r>
              <a:rPr lang="en-US" sz="1200" b="0" i="0" kern="1200" dirty="0" err="1">
                <a:solidFill>
                  <a:schemeClr val="tx1"/>
                </a:solidFill>
                <a:effectLst/>
                <a:latin typeface="+mn-lt"/>
                <a:ea typeface="+mn-ea"/>
                <a:cs typeface="+mn-cs"/>
              </a:rPr>
              <a:t>mvapich</a:t>
            </a:r>
            <a:r>
              <a:rPr lang="en-US" sz="1200" b="0" i="0" kern="1200" dirty="0">
                <a:solidFill>
                  <a:schemeClr val="tx1"/>
                </a:solidFill>
                <a:effectLst/>
                <a:latin typeface="+mn-lt"/>
                <a:ea typeface="+mn-ea"/>
                <a:cs typeface="+mn-cs"/>
              </a:rPr>
              <a:t> to see the full list of options.</a:t>
            </a:r>
          </a:p>
          <a:p>
            <a:r>
              <a:rPr lang="en-US" sz="1200" b="0" i="0" kern="1200" dirty="0">
                <a:solidFill>
                  <a:schemeClr val="tx1"/>
                </a:solidFill>
                <a:effectLst/>
                <a:latin typeface="+mn-lt"/>
                <a:ea typeface="+mn-ea"/>
                <a:cs typeface="+mn-cs"/>
              </a:rPr>
              <a:t>Intel MPI - module avail intel to see the full list of options (includes compilers too). MPI modules include: intel/mpi-2020u2 and </a:t>
            </a:r>
            <a:r>
              <a:rPr lang="en-US" sz="1200" b="0" i="0" kern="1200" dirty="0" err="1">
                <a:solidFill>
                  <a:schemeClr val="tx1"/>
                </a:solidFill>
                <a:effectLst/>
                <a:latin typeface="+mn-lt"/>
                <a:ea typeface="+mn-ea"/>
                <a:cs typeface="+mn-cs"/>
              </a:rPr>
              <a:t>intel_mpi</a:t>
            </a:r>
            <a:r>
              <a:rPr lang="en-US" sz="1200" b="0" i="0" kern="1200" dirty="0">
                <a:solidFill>
                  <a:schemeClr val="tx1"/>
                </a:solidFill>
                <a:effectLst/>
                <a:latin typeface="+mn-lt"/>
                <a:ea typeface="+mn-ea"/>
                <a:cs typeface="+mn-cs"/>
              </a:rPr>
              <a:t>/2018u5.</a:t>
            </a:r>
          </a:p>
          <a:p>
            <a:r>
              <a:rPr lang="en-US" sz="1200" b="0" i="0" kern="1200" dirty="0">
                <a:solidFill>
                  <a:schemeClr val="tx1"/>
                </a:solidFill>
                <a:effectLst/>
                <a:latin typeface="+mn-lt"/>
                <a:ea typeface="+mn-ea"/>
                <a:cs typeface="+mn-cs"/>
              </a:rPr>
              <a:t>Our current module system does not implement restrictions on loading incompatible modules, so please be aware of potential bugs by doing that!</a:t>
            </a:r>
          </a:p>
          <a:p>
            <a:pPr lv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30</a:t>
            </a:fld>
            <a:endParaRPr lang="en-US"/>
          </a:p>
        </p:txBody>
      </p:sp>
    </p:spTree>
    <p:extLst>
      <p:ext uri="{BB962C8B-B14F-4D97-AF65-F5344CB8AC3E}">
        <p14:creationId xmlns:p14="http://schemas.microsoft.com/office/powerpoint/2010/main" val="800640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31</a:t>
            </a:fld>
            <a:endParaRPr lang="en-US"/>
          </a:p>
        </p:txBody>
      </p:sp>
    </p:spTree>
    <p:extLst>
      <p:ext uri="{BB962C8B-B14F-4D97-AF65-F5344CB8AC3E}">
        <p14:creationId xmlns:p14="http://schemas.microsoft.com/office/powerpoint/2010/main" val="1317224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parallel programs depend on many hardware and software components, it is often the case that they do not perform the same on different machines/architectures/OS. It is a good practice to benchmark your code against the various computer hardware and software components you are planning to work with.</a:t>
            </a:r>
          </a:p>
          <a:p>
            <a:r>
              <a:rPr lang="en-US" sz="1200" b="0" i="0" kern="1200" dirty="0">
                <a:solidFill>
                  <a:schemeClr val="tx1"/>
                </a:solidFill>
                <a:effectLst/>
                <a:latin typeface="+mn-lt"/>
                <a:ea typeface="+mn-ea"/>
                <a:cs typeface="+mn-cs"/>
              </a:rPr>
              <a:t>There’s a need for performance metrics and software tools to evaluate the performance and decide its use is convenient or not. Since the focus of parallel computing is to solve large problems in a relatively short time, there are several factors that may contribute to this evaluation:</a:t>
            </a:r>
          </a:p>
          <a:p>
            <a:r>
              <a:rPr lang="en-US" sz="1200" b="0" i="0" kern="1200" dirty="0">
                <a:solidFill>
                  <a:schemeClr val="tx1"/>
                </a:solidFill>
                <a:effectLst/>
                <a:latin typeface="+mn-lt"/>
                <a:ea typeface="+mn-ea"/>
                <a:cs typeface="+mn-cs"/>
              </a:rPr>
              <a:t>The type of hardware used</a:t>
            </a:r>
          </a:p>
          <a:p>
            <a:r>
              <a:rPr lang="en-US" sz="1200" b="0" i="0" kern="1200" dirty="0">
                <a:solidFill>
                  <a:schemeClr val="tx1"/>
                </a:solidFill>
                <a:effectLst/>
                <a:latin typeface="+mn-lt"/>
                <a:ea typeface="+mn-ea"/>
                <a:cs typeface="+mn-cs"/>
              </a:rPr>
              <a:t>The degree of parallelism of the problem</a:t>
            </a:r>
          </a:p>
          <a:p>
            <a:r>
              <a:rPr lang="en-US" sz="1200" b="0" i="0" kern="1200" dirty="0">
                <a:solidFill>
                  <a:schemeClr val="tx1"/>
                </a:solidFill>
                <a:effectLst/>
                <a:latin typeface="+mn-lt"/>
                <a:ea typeface="+mn-ea"/>
                <a:cs typeface="+mn-cs"/>
              </a:rPr>
              <a:t>Which parallel model is being used.</a:t>
            </a:r>
          </a:p>
          <a:p>
            <a:r>
              <a:rPr lang="en-US" sz="1200" b="0" i="0" kern="1200" dirty="0">
                <a:solidFill>
                  <a:schemeClr val="tx1"/>
                </a:solidFill>
                <a:effectLst/>
                <a:latin typeface="+mn-lt"/>
                <a:ea typeface="+mn-ea"/>
                <a:cs typeface="+mn-cs"/>
              </a:rPr>
              <a:t>The performance is achieved by analyzing and quantifying the number of threads and/or the number of processes used and comparing the parallel algorithm with the sequential algorithm. Here, we introduce a few possible performance metrics: speedup, efficiency and scaling.</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32</a:t>
            </a:fld>
            <a:endParaRPr lang="en-US"/>
          </a:p>
        </p:txBody>
      </p:sp>
    </p:spTree>
    <p:extLst>
      <p:ext uri="{BB962C8B-B14F-4D97-AF65-F5344CB8AC3E}">
        <p14:creationId xmlns:p14="http://schemas.microsoft.com/office/powerpoint/2010/main" val="540937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Speedup</a:t>
            </a:r>
            <a:r>
              <a:rPr lang="en-US" sz="1200" b="0" i="0" kern="1200" dirty="0">
                <a:solidFill>
                  <a:schemeClr val="tx1"/>
                </a:solidFill>
                <a:effectLst/>
                <a:latin typeface="+mn-lt"/>
                <a:ea typeface="+mn-ea"/>
                <a:cs typeface="+mn-cs"/>
              </a:rPr>
              <a:t> - a measure that displays the benefit of solving a problem in parallel. Speedup </a:t>
            </a:r>
            <a:r>
              <a:rPr lang="en-US" sz="1200" b="0" i="0" u="none" strike="noStrike" kern="1200" dirty="0">
                <a:solidFill>
                  <a:schemeClr val="tx1"/>
                </a:solidFill>
                <a:effectLst/>
                <a:latin typeface="+mn-lt"/>
                <a:ea typeface="+mn-ea"/>
                <a:cs typeface="+mn-cs"/>
              </a:rPr>
              <a:t>𝑆S</a:t>
            </a:r>
            <a:r>
              <a:rPr lang="en-US" sz="1200" b="0" i="0" kern="1200" dirty="0">
                <a:solidFill>
                  <a:schemeClr val="tx1"/>
                </a:solidFill>
                <a:effectLst/>
                <a:latin typeface="+mn-lt"/>
                <a:ea typeface="+mn-ea"/>
                <a:cs typeface="+mn-cs"/>
              </a:rPr>
              <a:t> is defined as the ratio between the time it takes to run a problem in serial </a:t>
            </a:r>
            <a:r>
              <a:rPr lang="en-US" sz="1200" b="0" i="0" u="none" strike="noStrike" kern="1200" dirty="0">
                <a:solidFill>
                  <a:schemeClr val="tx1"/>
                </a:solidFill>
                <a:effectLst/>
                <a:latin typeface="+mn-lt"/>
                <a:ea typeface="+mn-ea"/>
                <a:cs typeface="+mn-cs"/>
              </a:rPr>
              <a:t>𝑇1</a:t>
            </a:r>
            <a:r>
              <a:rPr lang="en-US" sz="1200" b="0" i="0" kern="1200" dirty="0">
                <a:solidFill>
                  <a:schemeClr val="tx1"/>
                </a:solidFill>
                <a:effectLst/>
                <a:latin typeface="+mn-lt"/>
                <a:ea typeface="+mn-ea"/>
                <a:cs typeface="+mn-cs"/>
              </a:rPr>
              <a:t> (or on a single processing element) to the time required to solve the identical problem on p identical processing elements, </a:t>
            </a:r>
            <a:r>
              <a:rPr lang="en-US" sz="1200" b="0" i="0" u="none" strike="noStrike" kern="1200" dirty="0">
                <a:solidFill>
                  <a:schemeClr val="tx1"/>
                </a:solidFill>
                <a:effectLst/>
                <a:latin typeface="+mn-lt"/>
                <a:ea typeface="+mn-ea"/>
                <a:cs typeface="+mn-cs"/>
              </a:rPr>
              <a:t>𝑇𝑝</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𝑆=𝑇1/𝑇𝑝</a:t>
            </a:r>
          </a:p>
          <a:p>
            <a:r>
              <a:rPr lang="en-US" b="0" i="0" u="none" strike="noStrike" dirty="0">
                <a:effectLst/>
              </a:rPr>
              <a:t>When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𝑆=𝑝</a:t>
            </a:r>
            <a:r>
              <a:rPr lang="en-US" sz="1200" b="0" i="0" kern="1200" dirty="0">
                <a:solidFill>
                  <a:schemeClr val="tx1"/>
                </a:solidFill>
                <a:effectLst/>
                <a:latin typeface="+mn-lt"/>
                <a:ea typeface="+mn-ea"/>
                <a:cs typeface="+mn-cs"/>
              </a:rPr>
              <a:t> the speedup is considered linear. </a:t>
            </a:r>
            <a:r>
              <a:rPr lang="en-US" sz="1200" b="0" i="0" u="none" strike="noStrike" kern="1200" dirty="0">
                <a:solidFill>
                  <a:schemeClr val="tx1"/>
                </a:solidFill>
                <a:effectLst/>
                <a:latin typeface="+mn-lt"/>
                <a:ea typeface="+mn-ea"/>
                <a:cs typeface="+mn-cs"/>
              </a:rPr>
              <a:t>𝑆&lt;𝑝S&lt;p</a:t>
            </a:r>
            <a:r>
              <a:rPr lang="en-US" sz="1200" b="0" i="0" kern="1200" dirty="0">
                <a:solidFill>
                  <a:schemeClr val="tx1"/>
                </a:solidFill>
                <a:effectLst/>
                <a:latin typeface="+mn-lt"/>
                <a:ea typeface="+mn-ea"/>
                <a:cs typeface="+mn-cs"/>
              </a:rPr>
              <a:t> is real speedup and </a:t>
            </a:r>
            <a:r>
              <a:rPr lang="en-US" sz="1200" b="0" i="0" u="none" strike="noStrike" kern="1200" dirty="0">
                <a:solidFill>
                  <a:schemeClr val="tx1"/>
                </a:solidFill>
                <a:effectLst/>
                <a:latin typeface="+mn-lt"/>
                <a:ea typeface="+mn-ea"/>
                <a:cs typeface="+mn-cs"/>
              </a:rPr>
              <a:t>𝑆&gt;𝑝S&gt;p</a:t>
            </a:r>
            <a:r>
              <a:rPr lang="en-US" sz="1200" b="0" i="0" kern="1200" dirty="0">
                <a:solidFill>
                  <a:schemeClr val="tx1"/>
                </a:solidFill>
                <a:effectLst/>
                <a:latin typeface="+mn-lt"/>
                <a:ea typeface="+mn-ea"/>
                <a:cs typeface="+mn-cs"/>
              </a:rPr>
              <a:t> is super-linear speedup.</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Efficiency</a:t>
            </a:r>
            <a:r>
              <a:rPr lang="en-US" sz="1200" b="0" i="0" kern="1200" dirty="0">
                <a:solidFill>
                  <a:schemeClr val="tx1"/>
                </a:solidFill>
                <a:effectLst/>
                <a:latin typeface="+mn-lt"/>
                <a:ea typeface="+mn-ea"/>
                <a:cs typeface="+mn-cs"/>
              </a:rPr>
              <a:t> - is a measure that estimates how well utilized the processing elements are at solving a task, compared to how much effort is wasted on communication and synchronization. Efficiency </a:t>
            </a:r>
            <a:r>
              <a:rPr lang="en-US" sz="1200" b="0" i="0" u="none" strike="noStrike" kern="1200" dirty="0">
                <a:solidFill>
                  <a:schemeClr val="tx1"/>
                </a:solidFill>
                <a:effectLst/>
                <a:latin typeface="+mn-lt"/>
                <a:ea typeface="+mn-ea"/>
                <a:cs typeface="+mn-cs"/>
              </a:rPr>
              <a:t>𝐸</a:t>
            </a:r>
            <a:r>
              <a:rPr lang="en-US" sz="1200" b="0" i="0" kern="1200" dirty="0">
                <a:solidFill>
                  <a:schemeClr val="tx1"/>
                </a:solidFill>
                <a:effectLst/>
                <a:latin typeface="+mn-lt"/>
                <a:ea typeface="+mn-ea"/>
                <a:cs typeface="+mn-cs"/>
              </a:rPr>
              <a:t> is defined as the ratio of the speedup </a:t>
            </a:r>
            <a:r>
              <a:rPr lang="en-US" sz="1200" b="0" i="0" u="none" strike="noStrike"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by the number of processing elements </a:t>
            </a:r>
            <a:r>
              <a:rPr lang="en-US" sz="1200" b="0" i="0" u="none" strike="noStrike" kern="1200" dirty="0">
                <a:solidFill>
                  <a:schemeClr val="tx1"/>
                </a:solidFill>
                <a:effectLst/>
                <a:latin typeface="+mn-lt"/>
                <a:ea typeface="+mn-ea"/>
                <a:cs typeface="+mn-cs"/>
              </a:rPr>
              <a:t>𝑝</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𝐸=𝑆/𝑝=𝑇1/𝑝∗𝑇𝑝</a:t>
            </a:r>
          </a:p>
          <a:p>
            <a:r>
              <a:rPr lang="en-US" sz="1200" b="0" i="0" u="none" strike="noStrike" kern="1200" dirty="0">
                <a:solidFill>
                  <a:schemeClr val="tx1"/>
                </a:solidFill>
                <a:effectLst/>
                <a:latin typeface="+mn-lt"/>
                <a:ea typeface="+mn-ea"/>
                <a:cs typeface="+mn-cs"/>
              </a:rPr>
              <a:t>When the </a:t>
            </a:r>
            <a:r>
              <a:rPr lang="en-US" sz="1200" b="0" i="0" kern="1200" dirty="0">
                <a:solidFill>
                  <a:schemeClr val="tx1"/>
                </a:solidFill>
                <a:effectLst/>
                <a:latin typeface="+mn-lt"/>
                <a:ea typeface="+mn-ea"/>
                <a:cs typeface="+mn-cs"/>
              </a:rPr>
              <a:t>speedup is linear, the efficiency becomes 1, otherwise E&lt;1. E&lt;&lt;1 means that the program does not parallelize well.</a:t>
            </a:r>
          </a:p>
        </p:txBody>
      </p:sp>
      <p:sp>
        <p:nvSpPr>
          <p:cNvPr id="4" name="Slide Number Placeholder 3"/>
          <p:cNvSpPr>
            <a:spLocks noGrp="1"/>
          </p:cNvSpPr>
          <p:nvPr>
            <p:ph type="sldNum" sz="quarter" idx="10"/>
          </p:nvPr>
        </p:nvSpPr>
        <p:spPr/>
        <p:txBody>
          <a:bodyPr/>
          <a:lstStyle/>
          <a:p>
            <a:fld id="{46B03E4E-4774-E944-990E-761C025100EC}" type="slidenum">
              <a:rPr lang="en-US" smtClean="0"/>
              <a:t>33</a:t>
            </a:fld>
            <a:endParaRPr lang="en-US"/>
          </a:p>
        </p:txBody>
      </p:sp>
    </p:spTree>
    <p:extLst>
      <p:ext uri="{BB962C8B-B14F-4D97-AF65-F5344CB8AC3E}">
        <p14:creationId xmlns:p14="http://schemas.microsoft.com/office/powerpoint/2010/main" val="2659207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Scaling</a:t>
            </a:r>
            <a:r>
              <a:rPr lang="en-US" sz="1200" b="0" i="0" kern="1200" dirty="0">
                <a:solidFill>
                  <a:schemeClr val="tx1"/>
                </a:solidFill>
                <a:effectLst/>
                <a:latin typeface="+mn-lt"/>
                <a:ea typeface="+mn-ea"/>
                <a:cs typeface="+mn-cs"/>
              </a:rPr>
              <a:t> - is defined as the ability to be efficient on a parallel machine/environment. It identifies the computing power/speed of execution in proportion with the number of processing elements.</a:t>
            </a:r>
          </a:p>
          <a:p>
            <a:pPr lvl="1"/>
            <a:r>
              <a:rPr lang="en-US" sz="1200" b="1" i="0" kern="1200" dirty="0">
                <a:solidFill>
                  <a:schemeClr val="tx1"/>
                </a:solidFill>
                <a:effectLst/>
                <a:latin typeface="+mn-lt"/>
                <a:ea typeface="+mn-ea"/>
                <a:cs typeface="+mn-cs"/>
              </a:rPr>
              <a:t>Strong Scaling</a:t>
            </a:r>
            <a:r>
              <a:rPr lang="en-US" sz="1200" b="0" i="0" kern="1200" dirty="0">
                <a:solidFill>
                  <a:schemeClr val="tx1"/>
                </a:solidFill>
                <a:effectLst/>
                <a:latin typeface="+mn-lt"/>
                <a:ea typeface="+mn-ea"/>
                <a:cs typeface="+mn-cs"/>
              </a:rPr>
              <a:t> - the total problem size stays fixed while the number of processing elements increases. This approach is good when trying to run the same problem faster. Perfect scaling would be when the problem is solved in </a:t>
            </a:r>
            <a:r>
              <a:rPr lang="en-US" sz="1200" b="0" i="0" u="none" strike="noStrike" kern="1200" dirty="0">
                <a:solidFill>
                  <a:schemeClr val="tx1"/>
                </a:solidFill>
                <a:effectLst/>
                <a:latin typeface="+mn-lt"/>
                <a:ea typeface="+mn-ea"/>
                <a:cs typeface="+mn-cs"/>
              </a:rPr>
              <a:t>1/𝑝</a:t>
            </a:r>
            <a:r>
              <a:rPr lang="en-US" sz="1200" b="0" i="0" kern="1200" dirty="0">
                <a:solidFill>
                  <a:schemeClr val="tx1"/>
                </a:solidFill>
                <a:effectLst/>
                <a:latin typeface="+mn-lt"/>
                <a:ea typeface="+mn-ea"/>
                <a:cs typeface="+mn-cs"/>
              </a:rPr>
              <a:t> time of the serial run.</a:t>
            </a:r>
          </a:p>
          <a:p>
            <a:pPr lvl="1"/>
            <a:r>
              <a:rPr lang="en-US" sz="1200" b="1" i="0" kern="1200" dirty="0">
                <a:solidFill>
                  <a:schemeClr val="tx1"/>
                </a:solidFill>
                <a:effectLst/>
                <a:latin typeface="+mn-lt"/>
                <a:ea typeface="+mn-ea"/>
                <a:cs typeface="+mn-cs"/>
              </a:rPr>
              <a:t>Weak Scaling</a:t>
            </a:r>
            <a:r>
              <a:rPr lang="en-US" sz="1200" b="0" i="0" kern="1200" dirty="0">
                <a:solidFill>
                  <a:schemeClr val="tx1"/>
                </a:solidFill>
                <a:effectLst/>
                <a:latin typeface="+mn-lt"/>
                <a:ea typeface="+mn-ea"/>
                <a:cs typeface="+mn-cs"/>
              </a:rPr>
              <a:t> - the problem size per processing element stays fixed as the number of processing elements increases. The total problem size is proportional to the number of processing elements. This approach can give more general information about parallel applications by testing if larger problems can be solved in proportional times.</a:t>
            </a:r>
          </a:p>
          <a:p>
            <a:br>
              <a:rPr lang="en-US" dirty="0"/>
            </a:b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The scalability of a parallel program is a result of multiple interrelated factors. It is often the case that simply adding multiple processors does not improve scalability. In this case, one needs to investigate the inherent limits and bottlenecks of the software. It may be I/O-bound, memory-bound, network-bound, processor speed-bound or may contain multiple non-parallelizable segments.</a:t>
            </a:r>
          </a:p>
        </p:txBody>
      </p:sp>
      <p:sp>
        <p:nvSpPr>
          <p:cNvPr id="4" name="Slide Number Placeholder 3"/>
          <p:cNvSpPr>
            <a:spLocks noGrp="1"/>
          </p:cNvSpPr>
          <p:nvPr>
            <p:ph type="sldNum" sz="quarter" idx="10"/>
          </p:nvPr>
        </p:nvSpPr>
        <p:spPr/>
        <p:txBody>
          <a:bodyPr/>
          <a:lstStyle/>
          <a:p>
            <a:fld id="{46B03E4E-4774-E944-990E-761C025100EC}" type="slidenum">
              <a:rPr lang="en-US" smtClean="0"/>
              <a:t>34</a:t>
            </a:fld>
            <a:endParaRPr lang="en-US"/>
          </a:p>
        </p:txBody>
      </p:sp>
    </p:spTree>
    <p:extLst>
      <p:ext uri="{BB962C8B-B14F-4D97-AF65-F5344CB8AC3E}">
        <p14:creationId xmlns:p14="http://schemas.microsoft.com/office/powerpoint/2010/main" val="4047261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36</a:t>
            </a:fld>
            <a:endParaRPr lang="en-US"/>
          </a:p>
        </p:txBody>
      </p:sp>
    </p:spTree>
    <p:extLst>
      <p:ext uri="{BB962C8B-B14F-4D97-AF65-F5344CB8AC3E}">
        <p14:creationId xmlns:p14="http://schemas.microsoft.com/office/powerpoint/2010/main" val="997815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37</a:t>
            </a:fld>
            <a:endParaRPr lang="en-US"/>
          </a:p>
        </p:txBody>
      </p:sp>
    </p:spTree>
    <p:extLst>
      <p:ext uri="{BB962C8B-B14F-4D97-AF65-F5344CB8AC3E}">
        <p14:creationId xmlns:p14="http://schemas.microsoft.com/office/powerpoint/2010/main" val="3404280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38</a:t>
            </a:fld>
            <a:endParaRPr lang="en-US"/>
          </a:p>
        </p:txBody>
      </p:sp>
    </p:spTree>
    <p:extLst>
      <p:ext uri="{BB962C8B-B14F-4D97-AF65-F5344CB8AC3E}">
        <p14:creationId xmlns:p14="http://schemas.microsoft.com/office/powerpoint/2010/main" val="2746853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4</a:t>
            </a:fld>
            <a:endParaRPr lang="en-US"/>
          </a:p>
        </p:txBody>
      </p:sp>
    </p:spTree>
    <p:extLst>
      <p:ext uri="{BB962C8B-B14F-4D97-AF65-F5344CB8AC3E}">
        <p14:creationId xmlns:p14="http://schemas.microsoft.com/office/powerpoint/2010/main" val="1233985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Amdahl’s insights are often used when designing processors and parallel algorithms. It states that the maximum speedup that can be achieved is limited by the serial(non-parallelizable)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 </a:t>
            </a:r>
            <a:r>
              <a:rPr lang="en-US" sz="1200" b="0" i="0" u="none" strike="noStrike" kern="1200" dirty="0">
                <a:solidFill>
                  <a:schemeClr val="tx1"/>
                </a:solidFill>
                <a:effectLst/>
                <a:latin typeface="+mn-lt"/>
                <a:ea typeface="+mn-ea"/>
                <a:cs typeface="+mn-cs"/>
              </a:rPr>
              <a:t>1−𝑝</a:t>
            </a:r>
            <a:r>
              <a:rPr lang="en-US" sz="1200" b="0" i="0" kern="1200" dirty="0">
                <a:solidFill>
                  <a:schemeClr val="tx1"/>
                </a:solidFill>
                <a:effectLst/>
                <a:latin typeface="+mn-lt"/>
                <a:ea typeface="+mn-ea"/>
                <a:cs typeface="+mn-cs"/>
              </a:rPr>
              <a:t> denotes the serial component of a program. For example, in a program that has 80% of the code in parallel, the rest 20% is serial. Then the maximum achievable speedup is: </a:t>
            </a:r>
            <a:r>
              <a:rPr lang="en-US" sz="1200" b="0" i="0" u="none" strike="noStrike" kern="1200" dirty="0">
                <a:solidFill>
                  <a:schemeClr val="tx1"/>
                </a:solidFill>
                <a:effectLst/>
                <a:latin typeface="+mn-lt"/>
                <a:ea typeface="+mn-ea"/>
                <a:cs typeface="+mn-cs"/>
              </a:rPr>
              <a:t>𝑆=1/0.2=8</a:t>
            </a:r>
            <a:r>
              <a:rPr lang="en-US" sz="1200" b="0" i="0" kern="1200" dirty="0">
                <a:solidFill>
                  <a:schemeClr val="tx1"/>
                </a:solidFill>
                <a:effectLst/>
                <a:latin typeface="+mn-lt"/>
                <a:ea typeface="+mn-ea"/>
                <a:cs typeface="+mn-cs"/>
              </a:rPr>
              <a:t>. Meaning that even for an infinite number of processing elements, the parallel program would run 8 times faster than the serial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Amdahl’s law assumes a fixed-problem size and assumes that the overall workload of a program does not change with respect to the machine size (# of processors).</a:t>
            </a:r>
          </a:p>
        </p:txBody>
      </p:sp>
      <p:sp>
        <p:nvSpPr>
          <p:cNvPr id="4" name="Slide Number Placeholder 3"/>
          <p:cNvSpPr>
            <a:spLocks noGrp="1"/>
          </p:cNvSpPr>
          <p:nvPr>
            <p:ph type="sldNum" sz="quarter" idx="10"/>
          </p:nvPr>
        </p:nvSpPr>
        <p:spPr/>
        <p:txBody>
          <a:bodyPr/>
          <a:lstStyle/>
          <a:p>
            <a:fld id="{46B03E4E-4774-E944-990E-761C025100EC}" type="slidenum">
              <a:rPr lang="en-US" smtClean="0"/>
              <a:t>39</a:t>
            </a:fld>
            <a:endParaRPr lang="en-US"/>
          </a:p>
        </p:txBody>
      </p:sp>
    </p:spTree>
    <p:extLst>
      <p:ext uri="{BB962C8B-B14F-4D97-AF65-F5344CB8AC3E}">
        <p14:creationId xmlns:p14="http://schemas.microsoft.com/office/powerpoint/2010/main" val="2505295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Gustafson’s Law addresses the deficiency of Amdahl’s law, which does not consider the number of computing resources involved in solving a task. It suggests that the best way to solve the execution time of a parallel problem is to consider all the computing resources, and on the basis of this information it fixes the problem.</a:t>
            </a:r>
          </a:p>
        </p:txBody>
      </p:sp>
      <p:sp>
        <p:nvSpPr>
          <p:cNvPr id="4" name="Slide Number Placeholder 3"/>
          <p:cNvSpPr>
            <a:spLocks noGrp="1"/>
          </p:cNvSpPr>
          <p:nvPr>
            <p:ph type="sldNum" sz="quarter" idx="10"/>
          </p:nvPr>
        </p:nvSpPr>
        <p:spPr/>
        <p:txBody>
          <a:bodyPr/>
          <a:lstStyle/>
          <a:p>
            <a:fld id="{46B03E4E-4774-E944-990E-761C025100EC}" type="slidenum">
              <a:rPr lang="en-US" smtClean="0"/>
              <a:t>40</a:t>
            </a:fld>
            <a:endParaRPr lang="en-US"/>
          </a:p>
        </p:txBody>
      </p:sp>
    </p:spTree>
    <p:extLst>
      <p:ext uri="{BB962C8B-B14F-4D97-AF65-F5344CB8AC3E}">
        <p14:creationId xmlns:p14="http://schemas.microsoft.com/office/powerpoint/2010/main" val="2195772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41</a:t>
            </a:fld>
            <a:endParaRPr lang="en-US"/>
          </a:p>
        </p:txBody>
      </p:sp>
    </p:spTree>
    <p:extLst>
      <p:ext uri="{BB962C8B-B14F-4D97-AF65-F5344CB8AC3E}">
        <p14:creationId xmlns:p14="http://schemas.microsoft.com/office/powerpoint/2010/main" val="333303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taken from Mellanox Technologies: https://</a:t>
            </a:r>
            <a:r>
              <a:rPr lang="en-US" dirty="0" err="1"/>
              <a:t>www.mellanox.com</a:t>
            </a:r>
            <a:r>
              <a:rPr lang="en-US"/>
              <a:t>/pdf/whitepapers/IB_Intro_WP_190.pdf</a:t>
            </a:r>
          </a:p>
        </p:txBody>
      </p:sp>
      <p:sp>
        <p:nvSpPr>
          <p:cNvPr id="4" name="Slide Number Placeholder 3"/>
          <p:cNvSpPr>
            <a:spLocks noGrp="1"/>
          </p:cNvSpPr>
          <p:nvPr>
            <p:ph type="sldNum" sz="quarter" idx="5"/>
          </p:nvPr>
        </p:nvSpPr>
        <p:spPr/>
        <p:txBody>
          <a:bodyPr/>
          <a:lstStyle/>
          <a:p>
            <a:fld id="{46B03E4E-4774-E944-990E-761C025100EC}" type="slidenum">
              <a:rPr lang="en-US" smtClean="0"/>
              <a:t>42</a:t>
            </a:fld>
            <a:endParaRPr lang="en-US"/>
          </a:p>
        </p:txBody>
      </p:sp>
    </p:spTree>
    <p:extLst>
      <p:ext uri="{BB962C8B-B14F-4D97-AF65-F5344CB8AC3E}">
        <p14:creationId xmlns:p14="http://schemas.microsoft.com/office/powerpoint/2010/main" val="7796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 Performance Computing (HPC) is performing computations on a so-called supercomputer, which is usually a system that is considered at the frontline of contemporary processing capacity. The processing capacity is mainly evaluated based on the processing speed and the memory capacity. Typically, this is achieved through connecting many powerful computers together into a </a:t>
            </a:r>
            <a:r>
              <a:rPr lang="en-US" sz="1200" b="1" i="0" kern="1200" dirty="0">
                <a:solidFill>
                  <a:schemeClr val="tx1"/>
                </a:solidFill>
                <a:effectLst/>
                <a:latin typeface="+mn-lt"/>
                <a:ea typeface="+mn-ea"/>
                <a:cs typeface="+mn-cs"/>
              </a:rPr>
              <a:t>computer cluster</a:t>
            </a:r>
            <a:r>
              <a:rPr lang="en-US" sz="1200" b="0" i="0" kern="1200" dirty="0">
                <a:solidFill>
                  <a:schemeClr val="tx1"/>
                </a:solidFill>
                <a:effectLst/>
                <a:latin typeface="+mn-lt"/>
                <a:ea typeface="+mn-ea"/>
                <a:cs typeface="+mn-cs"/>
              </a:rPr>
              <a:t> via a computer network, so that the many connected computers can be used as a single machine. The HPC system relies on parallel computing technology in order to process data extremely fast.</a:t>
            </a:r>
          </a:p>
          <a:p>
            <a:endParaRPr lang="en-US" sz="1200" b="0" i="0" kern="1200" dirty="0">
              <a:solidFill>
                <a:schemeClr val="tx1"/>
              </a:solidFill>
              <a:effectLst/>
              <a:latin typeface="+mn-lt"/>
              <a:ea typeface="+mn-ea"/>
              <a:cs typeface="+mn-cs"/>
            </a:endParaRPr>
          </a:p>
          <a:p>
            <a:r>
              <a:rPr lang="en-US" dirty="0"/>
              <a:t>Discovery Cluster in the MGHPCC (Holyoke, MA)</a:t>
            </a:r>
          </a:p>
          <a:p>
            <a:r>
              <a:rPr lang="en-US" dirty="0"/>
              <a:t>24,000 CPU cores </a:t>
            </a:r>
          </a:p>
          <a:p>
            <a:r>
              <a:rPr lang="en-US" dirty="0"/>
              <a:t>over 200 GPUs</a:t>
            </a:r>
          </a:p>
          <a:p>
            <a:r>
              <a:rPr lang="en-US" dirty="0"/>
              <a:t>Connected to Northeastern via 10 Gbps Ethernet (</a:t>
            </a:r>
            <a:r>
              <a:rPr lang="en-US" dirty="0" err="1"/>
              <a:t>GbE</a:t>
            </a:r>
            <a:r>
              <a:rPr lang="en-US" dirty="0"/>
              <a:t>) </a:t>
            </a:r>
          </a:p>
          <a:p>
            <a:r>
              <a:rPr lang="en-US" dirty="0"/>
              <a:t>Active, archive, secure, and cloud storage solutions</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5</a:t>
            </a:fld>
            <a:endParaRPr lang="en-US"/>
          </a:p>
        </p:txBody>
      </p:sp>
    </p:spTree>
    <p:extLst>
      <p:ext uri="{BB962C8B-B14F-4D97-AF65-F5344CB8AC3E}">
        <p14:creationId xmlns:p14="http://schemas.microsoft.com/office/powerpoint/2010/main" val="162279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6</a:t>
            </a:fld>
            <a:endParaRPr lang="en-US"/>
          </a:p>
        </p:txBody>
      </p:sp>
    </p:spTree>
    <p:extLst>
      <p:ext uri="{BB962C8B-B14F-4D97-AF65-F5344CB8AC3E}">
        <p14:creationId xmlns:p14="http://schemas.microsoft.com/office/powerpoint/2010/main" val="3680084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7</a:t>
            </a:fld>
            <a:endParaRPr lang="en-US"/>
          </a:p>
        </p:txBody>
      </p:sp>
    </p:spTree>
    <p:extLst>
      <p:ext uri="{BB962C8B-B14F-4D97-AF65-F5344CB8AC3E}">
        <p14:creationId xmlns:p14="http://schemas.microsoft.com/office/powerpoint/2010/main" val="60322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8</a:t>
            </a:fld>
            <a:endParaRPr lang="en-US"/>
          </a:p>
        </p:txBody>
      </p:sp>
    </p:spTree>
    <p:extLst>
      <p:ext uri="{BB962C8B-B14F-4D97-AF65-F5344CB8AC3E}">
        <p14:creationId xmlns:p14="http://schemas.microsoft.com/office/powerpoint/2010/main" val="170097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9</a:t>
            </a:fld>
            <a:endParaRPr lang="en-US"/>
          </a:p>
        </p:txBody>
      </p:sp>
    </p:spTree>
    <p:extLst>
      <p:ext uri="{BB962C8B-B14F-4D97-AF65-F5344CB8AC3E}">
        <p14:creationId xmlns:p14="http://schemas.microsoft.com/office/powerpoint/2010/main" val="143174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11</a:t>
            </a:fld>
            <a:endParaRPr lang="en-US"/>
          </a:p>
        </p:txBody>
      </p:sp>
    </p:spTree>
    <p:extLst>
      <p:ext uri="{BB962C8B-B14F-4D97-AF65-F5344CB8AC3E}">
        <p14:creationId xmlns:p14="http://schemas.microsoft.com/office/powerpoint/2010/main" val="2769994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1"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631371" y="3376260"/>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4"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biLevel thresh="50000"/>
          </a:blip>
          <a:stretch>
            <a:fillRect/>
          </a:stretch>
        </p:blipFill>
        <p:spPr>
          <a:xfrm>
            <a:off x="838200" y="337165"/>
            <a:ext cx="2858729" cy="901861"/>
          </a:xfrm>
          <a:prstGeom prst="rect">
            <a:avLst/>
          </a:prstGeom>
        </p:spPr>
      </p:pic>
      <p:sp>
        <p:nvSpPr>
          <p:cNvPr id="8"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1897380" y="1332089"/>
            <a:ext cx="875086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3"/>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71861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301625"/>
            <a:ext cx="10515600" cy="1325563"/>
          </a:xfrm>
        </p:spPr>
        <p:txBody>
          <a:bodyPr/>
          <a:lstStyle/>
          <a:p>
            <a:r>
              <a:rPr lang="en-US"/>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333500"/>
            <a:ext cx="10515600" cy="5056717"/>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2"/>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333500"/>
            <a:ext cx="10515600" cy="5118100"/>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598310"/>
            <a:ext cx="10515600" cy="733779"/>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cxnSp>
        <p:nvCxnSpPr>
          <p:cNvPr id="13" name="Straight Connector 12"/>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838200" y="1692001"/>
            <a:ext cx="10515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latin typeface="Real Text Pro" charset="0"/>
                <a:ea typeface="Real Text Pro" charset="0"/>
                <a:cs typeface="Real Text Pro" charset="0"/>
              </a:defRPr>
            </a:lvl1pPr>
            <a:lvl2pPr>
              <a:defRPr sz="2800">
                <a:solidFill>
                  <a:schemeClr val="bg1"/>
                </a:solidFill>
                <a:latin typeface="Real Text Pro" charset="0"/>
                <a:ea typeface="Real Text Pro" charset="0"/>
                <a:cs typeface="Real Text Pro" charset="0"/>
              </a:defRPr>
            </a:lvl2pPr>
            <a:lvl3pPr>
              <a:defRPr sz="2400">
                <a:solidFill>
                  <a:schemeClr val="bg1"/>
                </a:solidFill>
                <a:latin typeface="Real Text Pro" charset="0"/>
                <a:ea typeface="Real Text Pro" charset="0"/>
                <a:cs typeface="Real Text Pro" charset="0"/>
              </a:defRPr>
            </a:lvl3pPr>
            <a:lvl4pPr>
              <a:defRPr sz="2000">
                <a:solidFill>
                  <a:schemeClr val="bg1"/>
                </a:solidFill>
                <a:latin typeface="Real Text Pro" charset="0"/>
                <a:ea typeface="Real Text Pro" charset="0"/>
                <a:cs typeface="Real Text Pro" charset="0"/>
              </a:defRPr>
            </a:lvl4pPr>
            <a:lvl5pPr>
              <a:defRPr sz="2000">
                <a:solidFill>
                  <a:schemeClr val="bg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725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9" name="Rectangle 8"/>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tx1"/>
                </a:solidFill>
                <a:latin typeface="Real Text Pro" charset="0"/>
                <a:ea typeface="Real Text Pro" charset="0"/>
                <a:cs typeface="Real Text Pro" charset="0"/>
              </a:defRPr>
            </a:lvl1pPr>
            <a:lvl2pPr>
              <a:defRPr sz="2800">
                <a:solidFill>
                  <a:schemeClr val="tx1"/>
                </a:solidFill>
                <a:latin typeface="Real Text Pro" charset="0"/>
                <a:ea typeface="Real Text Pro" charset="0"/>
                <a:cs typeface="Real Text Pro" charset="0"/>
              </a:defRPr>
            </a:lvl2pPr>
            <a:lvl3pPr>
              <a:defRPr sz="2400">
                <a:solidFill>
                  <a:schemeClr val="tx1"/>
                </a:solidFill>
                <a:latin typeface="Real Text Pro" charset="0"/>
                <a:ea typeface="Real Text Pro" charset="0"/>
                <a:cs typeface="Real Text Pro" charset="0"/>
              </a:defRPr>
            </a:lvl3pPr>
            <a:lvl4pPr>
              <a:defRPr sz="2000">
                <a:solidFill>
                  <a:schemeClr val="tx1"/>
                </a:solidFill>
                <a:latin typeface="Real Text Pro" charset="0"/>
                <a:ea typeface="Real Text Pro" charset="0"/>
                <a:cs typeface="Real Text Pro" charset="0"/>
              </a:defRPr>
            </a:lvl4pPr>
            <a:lvl5pPr>
              <a:defRPr sz="2000">
                <a:solidFill>
                  <a:schemeClr val="tx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109264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6" name="Rectangle 5"/>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cxnSp>
        <p:nvCxnSpPr>
          <p:cNvPr id="9" name="Straight Connector 8"/>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pic>
        <p:nvPicPr>
          <p:cNvPr id="4" name="Picture 3"/>
          <p:cNvPicPr>
            <a:picLocks noChangeAspect="1"/>
          </p:cNvPicPr>
          <p:nvPr userDrawn="1"/>
        </p:nvPicPr>
        <p:blipFill>
          <a:blip r:embed="rId2">
            <a:biLevel thresh="50000"/>
          </a:blip>
          <a:stretch>
            <a:fillRect/>
          </a:stretch>
        </p:blipFill>
        <p:spPr>
          <a:xfrm>
            <a:off x="3343089" y="3747891"/>
            <a:ext cx="5839012" cy="1842071"/>
          </a:xfrm>
          <a:prstGeom prst="rect">
            <a:avLst/>
          </a:prstGeom>
        </p:spPr>
      </p:pic>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70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biLevel thresh="25000"/>
          </a:blip>
          <a:stretch>
            <a:fillRect/>
          </a:stretch>
        </p:blipFill>
        <p:spPr>
          <a:xfrm>
            <a:off x="3343089" y="3747891"/>
            <a:ext cx="5839012" cy="184207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4509994" y="3528577"/>
            <a:ext cx="3505201" cy="23368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4509994" y="3528576"/>
            <a:ext cx="3505202" cy="233680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975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1"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1" y="3602038"/>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Slid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831850" y="4589463"/>
            <a:ext cx="5824589"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745965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userDrawn="1"/>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50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5994"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86194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445032995"/>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72" r:id="rId4"/>
    <p:sldLayoutId id="2147483650" r:id="rId5"/>
    <p:sldLayoutId id="2147483667" r:id="rId6"/>
    <p:sldLayoutId id="2147483651" r:id="rId7"/>
    <p:sldLayoutId id="2147483652" r:id="rId8"/>
    <p:sldLayoutId id="2147483668" r:id="rId9"/>
    <p:sldLayoutId id="2147483692" r:id="rId10"/>
    <p:sldLayoutId id="2147483691" r:id="rId11"/>
    <p:sldLayoutId id="2147483683" r:id="rId12"/>
    <p:sldLayoutId id="2147483655" r:id="rId13"/>
    <p:sldLayoutId id="2147483695" r:id="rId14"/>
    <p:sldLayoutId id="2147483696" r:id="rId15"/>
    <p:sldLayoutId id="2147483697" r:id="rId16"/>
    <p:sldLayoutId id="2147483680" r:id="rId17"/>
    <p:sldLayoutId id="2147483656" r:id="rId18"/>
    <p:sldLayoutId id="2147483671" r:id="rId19"/>
    <p:sldLayoutId id="2147483657" r:id="rId20"/>
    <p:sldLayoutId id="2147483675" r:id="rId21"/>
    <p:sldLayoutId id="2147483688" r:id="rId22"/>
    <p:sldLayoutId id="2147483689" r:id="rId23"/>
    <p:sldLayoutId id="2147483693" r:id="rId24"/>
    <p:sldLayoutId id="2147483694" r:id="rId25"/>
    <p:sldLayoutId id="2147483690"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scipy.github.io/old-wiki/pages/ParallelProgramming" TargetMode="External"/><Relationship Id="rId2" Type="http://schemas.openxmlformats.org/officeDocument/2006/relationships/hyperlink" Target="https://docs.python.org/3/library/multiprocessing.html" TargetMode="External"/><Relationship Id="rId1" Type="http://schemas.openxmlformats.org/officeDocument/2006/relationships/slideLayout" Target="../slideLayouts/slideLayout15.xml"/><Relationship Id="rId5" Type="http://schemas.openxmlformats.org/officeDocument/2006/relationships/hyperlink" Target="https://rc-docs.northeastern.edu/en/latest/software/matlab.html#using-matlab-parallel-server" TargetMode="External"/><Relationship Id="rId4" Type="http://schemas.openxmlformats.org/officeDocument/2006/relationships/hyperlink" Target="https://towardsdatascience.com/getting-started-with-parallel-programming-in-r-d5f801d43745"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rc.northeastern.edu/"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gif"/></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ood.discovery.neu.edu/" TargetMode="External"/><Relationship Id="rId7" Type="http://schemas.openxmlformats.org/officeDocument/2006/relationships/hyperlink" Target="https://ood.discovery.neu.edu/pun/sys/shell/ssh/ood.discovery.neu.edu"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rc-docs.northeastern.edu/en/latest/get_started/connect.html" TargetMode="External"/><Relationship Id="rId5" Type="http://schemas.openxmlformats.org/officeDocument/2006/relationships/hyperlink" Target="https://rc-docs.northeastern.edu/en/latest/using-discovery/transferringdata.html?highlight=scp" TargetMode="External"/><Relationship Id="rId4" Type="http://schemas.openxmlformats.org/officeDocument/2006/relationships/hyperlink" Target="https://rc-docs.northeastern.edu/en/latest/using-ood/fileexplore.htm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4.gif"/></Relationships>
</file>

<file path=ppt/slides/_rels/slide3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6.gif"/></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1371" y="1122362"/>
            <a:ext cx="9696852" cy="2479675"/>
          </a:xfrm>
        </p:spPr>
        <p:txBody>
          <a:bodyPr/>
          <a:lstStyle/>
          <a:p>
            <a:r>
              <a:rPr lang="en-US" dirty="0"/>
              <a:t>Introduction to HPC Parallel Programming</a:t>
            </a:r>
          </a:p>
        </p:txBody>
      </p:sp>
      <p:sp>
        <p:nvSpPr>
          <p:cNvPr id="3" name="Subtitle 2"/>
          <p:cNvSpPr>
            <a:spLocks noGrp="1"/>
          </p:cNvSpPr>
          <p:nvPr>
            <p:ph type="subTitle" idx="1"/>
          </p:nvPr>
        </p:nvSpPr>
        <p:spPr/>
        <p:txBody>
          <a:bodyPr/>
          <a:lstStyle/>
          <a:p>
            <a:pPr fontAlgn="base"/>
            <a:r>
              <a:rPr lang="en-US" dirty="0"/>
              <a:t>Training Module</a:t>
            </a:r>
          </a:p>
          <a:p>
            <a:pPr fontAlgn="base"/>
            <a:r>
              <a:rPr lang="en-US" dirty="0"/>
              <a:t>10/21/2021</a:t>
            </a:r>
          </a:p>
        </p:txBody>
      </p:sp>
    </p:spTree>
    <p:extLst>
      <p:ext uri="{BB962C8B-B14F-4D97-AF65-F5344CB8AC3E}">
        <p14:creationId xmlns:p14="http://schemas.microsoft.com/office/powerpoint/2010/main" val="164577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a:xfrm>
            <a:off x="232475" y="1596325"/>
            <a:ext cx="11527725" cy="5125150"/>
          </a:xfrm>
        </p:spPr>
        <p:txBody>
          <a:bodyPr>
            <a:normAutofit/>
          </a:bodyPr>
          <a:lstStyle/>
          <a:p>
            <a:pPr marL="0" indent="0">
              <a:buNone/>
            </a:pPr>
            <a:r>
              <a:rPr lang="en-US" sz="2400" dirty="0"/>
              <a:t>This exercise we’ll test performance of a C++ vector multiplication code in parallel by using multiple threads (CPUs/cores).</a:t>
            </a:r>
          </a:p>
          <a:p>
            <a:pPr marL="457200" indent="-457200">
              <a:buFont typeface="+mj-lt"/>
              <a:buAutoNum type="arabicPeriod"/>
            </a:pPr>
            <a:r>
              <a:rPr lang="en-US" sz="2400" dirty="0"/>
              <a:t>Enter directory </a:t>
            </a:r>
            <a:r>
              <a:rPr lang="en-US" sz="2400" i="1" dirty="0"/>
              <a:t>Exercise_1</a:t>
            </a:r>
            <a:r>
              <a:rPr lang="en-US" sz="2400" dirty="0"/>
              <a:t> and inspect the C++ script </a:t>
            </a:r>
            <a:r>
              <a:rPr lang="en-US" sz="2400" i="1" dirty="0" err="1"/>
              <a:t>vecMult.cpp</a:t>
            </a:r>
            <a:r>
              <a:rPr lang="en-US" sz="2400" i="1" dirty="0"/>
              <a:t>: </a:t>
            </a:r>
            <a:br>
              <a:rPr lang="en-US" sz="2400" i="1" dirty="0"/>
            </a:br>
            <a:br>
              <a:rPr lang="en-US" sz="2400" i="1" dirty="0"/>
            </a:br>
            <a:br>
              <a:rPr lang="en-US" sz="2400" i="1" dirty="0"/>
            </a:br>
            <a:r>
              <a:rPr lang="en-US" sz="2400" dirty="0"/>
              <a:t>Note that the Parallel code segments start with the following statement:</a:t>
            </a:r>
            <a:br>
              <a:rPr lang="en-US" sz="2400" dirty="0"/>
            </a:br>
            <a:endParaRPr lang="en-US" sz="2400" i="1" dirty="0"/>
          </a:p>
          <a:p>
            <a:pPr marL="457200" indent="-457200">
              <a:buFont typeface="+mj-lt"/>
              <a:buAutoNum type="arabicPeriod"/>
            </a:pPr>
            <a:r>
              <a:rPr lang="en-US" sz="2400" dirty="0"/>
              <a:t>Inspect the SLURM shell script: </a:t>
            </a:r>
            <a:r>
              <a:rPr lang="en-US" sz="2400" i="1" dirty="0" err="1"/>
              <a:t>submit.bash</a:t>
            </a:r>
            <a:r>
              <a:rPr lang="en-US" sz="2400" i="1" dirty="0"/>
              <a:t>:</a:t>
            </a:r>
            <a:br>
              <a:rPr lang="en-US" sz="2400" i="1" dirty="0"/>
            </a:br>
            <a:br>
              <a:rPr lang="en-US" sz="2400" i="1" dirty="0"/>
            </a:br>
            <a:br>
              <a:rPr lang="en-US" sz="2400" i="1" dirty="0"/>
            </a:br>
            <a:r>
              <a:rPr lang="en-US" sz="2400" dirty="0"/>
              <a:t>Note that the max number of OpenMP threads defined is equal to the total CPUs requested:</a:t>
            </a:r>
            <a:br>
              <a:rPr lang="en-US" sz="2400" dirty="0"/>
            </a:br>
            <a:endParaRPr lang="en-US" sz="2400" dirty="0"/>
          </a:p>
          <a:p>
            <a:pPr marL="0" indent="0">
              <a:buNone/>
            </a:pPr>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11</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sz="3600" b="1" dirty="0"/>
              <a:t>Exercise 1</a:t>
            </a:r>
            <a:br>
              <a:rPr lang="en-US" sz="3600" dirty="0"/>
            </a:br>
            <a:r>
              <a:rPr lang="en-US" sz="3600" dirty="0"/>
              <a:t>Task 1: Parallel C++ code and multi-CPU allocation</a:t>
            </a:r>
          </a:p>
        </p:txBody>
      </p:sp>
      <p:sp>
        <p:nvSpPr>
          <p:cNvPr id="6" name="TextBox 5">
            <a:extLst>
              <a:ext uri="{FF2B5EF4-FFF2-40B4-BE49-F238E27FC236}">
                <a16:creationId xmlns:a16="http://schemas.microsoft.com/office/drawing/2014/main" id="{6504B8FA-6284-8148-9EF6-54BC07047944}"/>
              </a:ext>
            </a:extLst>
          </p:cNvPr>
          <p:cNvSpPr txBox="1"/>
          <p:nvPr/>
        </p:nvSpPr>
        <p:spPr>
          <a:xfrm>
            <a:off x="812279" y="2782669"/>
            <a:ext cx="4785264"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cd Exercise_1</a:t>
            </a:r>
          </a:p>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vecMult.cpp</a:t>
            </a:r>
            <a:r>
              <a:rPr lang="en-US" dirty="0">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C48637D1-7D15-7D4C-B03C-C496FEEDDA19}"/>
              </a:ext>
            </a:extLst>
          </p:cNvPr>
          <p:cNvSpPr txBox="1"/>
          <p:nvPr/>
        </p:nvSpPr>
        <p:spPr>
          <a:xfrm>
            <a:off x="812279" y="3789336"/>
            <a:ext cx="4916359" cy="400110"/>
          </a:xfrm>
          <a:prstGeom prst="rect">
            <a:avLst/>
          </a:prstGeom>
          <a:solidFill>
            <a:schemeClr val="bg1">
              <a:lumMod val="95000"/>
            </a:schemeClr>
          </a:solidFill>
          <a:ln>
            <a:solidFill>
              <a:schemeClr val="bg2"/>
            </a:solidFill>
          </a:ln>
        </p:spPr>
        <p:txBody>
          <a:bodyPr wrap="square" rtlCol="0">
            <a:spAutoFit/>
          </a:bodyPr>
          <a:lstStyle/>
          <a:p>
            <a:r>
              <a:rPr lang="en-US" sz="2000" dirty="0">
                <a:solidFill>
                  <a:srgbClr val="FF40FF"/>
                </a:solidFill>
                <a:latin typeface="Courier New" panose="02070309020205020404" pitchFamily="49" charset="0"/>
                <a:cs typeface="Courier New" panose="02070309020205020404" pitchFamily="49" charset="0"/>
              </a:rPr>
              <a:t>#pragma </a:t>
            </a:r>
            <a:r>
              <a:rPr lang="en-US" sz="2000" dirty="0" err="1">
                <a:solidFill>
                  <a:srgbClr val="FF40FF"/>
                </a:solidFill>
                <a:latin typeface="Courier New" panose="02070309020205020404" pitchFamily="49" charset="0"/>
                <a:cs typeface="Courier New" panose="02070309020205020404" pitchFamily="49" charset="0"/>
              </a:rPr>
              <a:t>omp</a:t>
            </a:r>
            <a:r>
              <a:rPr lang="en-US" sz="2000" dirty="0">
                <a:solidFill>
                  <a:srgbClr val="FF40FF"/>
                </a:solidFill>
                <a:latin typeface="Courier New" panose="02070309020205020404" pitchFamily="49" charset="0"/>
                <a:cs typeface="Courier New" panose="02070309020205020404" pitchFamily="49" charset="0"/>
              </a:rPr>
              <a:t> parallel </a:t>
            </a:r>
            <a:r>
              <a:rPr lang="en-US" sz="2000" dirty="0">
                <a:solidFill>
                  <a:schemeClr val="accent2"/>
                </a:solidFill>
                <a:latin typeface="Courier New" panose="02070309020205020404" pitchFamily="49" charset="0"/>
                <a:cs typeface="Courier New" panose="02070309020205020404" pitchFamily="49" charset="0"/>
              </a:rPr>
              <a:t>for</a:t>
            </a:r>
            <a:endParaRPr lang="en-US" sz="20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267647EE-23D1-5C47-B993-9BDC21BC4B8F}"/>
              </a:ext>
            </a:extLst>
          </p:cNvPr>
          <p:cNvSpPr txBox="1"/>
          <p:nvPr/>
        </p:nvSpPr>
        <p:spPr>
          <a:xfrm>
            <a:off x="890284" y="4665714"/>
            <a:ext cx="4838354"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submit.bash</a:t>
            </a:r>
            <a:endParaRPr lang="en-US"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AB9EE828-B875-1C45-BE96-DD15BF9E5F62}"/>
              </a:ext>
            </a:extLst>
          </p:cNvPr>
          <p:cNvSpPr txBox="1"/>
          <p:nvPr/>
        </p:nvSpPr>
        <p:spPr>
          <a:xfrm>
            <a:off x="785734" y="5987018"/>
            <a:ext cx="4838354"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#SBATCH --</a:t>
            </a:r>
            <a:r>
              <a:rPr lang="en-US" dirty="0" err="1">
                <a:solidFill>
                  <a:srgbClr val="0070C0"/>
                </a:solidFill>
                <a:latin typeface="Courier New" panose="02070309020205020404" pitchFamily="49" charset="0"/>
                <a:cs typeface="Courier New" panose="02070309020205020404" pitchFamily="49" charset="0"/>
              </a:rPr>
              <a:t>cpus</a:t>
            </a:r>
            <a:r>
              <a:rPr lang="en-US" dirty="0">
                <a:solidFill>
                  <a:srgbClr val="0070C0"/>
                </a:solidFill>
                <a:latin typeface="Courier New" panose="02070309020205020404" pitchFamily="49" charset="0"/>
                <a:cs typeface="Courier New" panose="02070309020205020404" pitchFamily="49" charset="0"/>
              </a:rPr>
              <a:t>-per-task=16</a:t>
            </a:r>
            <a:br>
              <a:rPr lang="en-US" dirty="0">
                <a:solidFill>
                  <a:schemeClr val="accent2"/>
                </a:solidFill>
                <a:latin typeface="Courier New" panose="02070309020205020404" pitchFamily="49" charset="0"/>
                <a:cs typeface="Courier New" panose="02070309020205020404" pitchFamily="49" charset="0"/>
              </a:rPr>
            </a:br>
            <a:r>
              <a:rPr lang="en-US" dirty="0">
                <a:solidFill>
                  <a:schemeClr val="accent2"/>
                </a:solidFill>
                <a:latin typeface="Courier New" panose="02070309020205020404" pitchFamily="49" charset="0"/>
                <a:cs typeface="Courier New" panose="02070309020205020404" pitchFamily="49" charset="0"/>
              </a:rPr>
              <a:t>export</a:t>
            </a:r>
            <a:r>
              <a:rPr lang="en-US" dirty="0">
                <a:latin typeface="Courier New" panose="02070309020205020404" pitchFamily="49" charset="0"/>
                <a:cs typeface="Courier New" panose="02070309020205020404" pitchFamily="49" charset="0"/>
              </a:rPr>
              <a:t> </a:t>
            </a:r>
            <a:r>
              <a:rPr lang="en-US" dirty="0">
                <a:solidFill>
                  <a:srgbClr val="00B0F0"/>
                </a:solidFill>
                <a:latin typeface="Courier New" panose="02070309020205020404" pitchFamily="49" charset="0"/>
                <a:cs typeface="Courier New" panose="02070309020205020404" pitchFamily="49" charset="0"/>
              </a:rPr>
              <a:t>OMP_NUM_THREADS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16</a:t>
            </a:r>
          </a:p>
        </p:txBody>
      </p:sp>
    </p:spTree>
    <p:extLst>
      <p:ext uri="{BB962C8B-B14F-4D97-AF65-F5344CB8AC3E}">
        <p14:creationId xmlns:p14="http://schemas.microsoft.com/office/powerpoint/2010/main" val="4030144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a:xfrm>
            <a:off x="431800" y="1692001"/>
            <a:ext cx="10922000" cy="5029474"/>
          </a:xfrm>
        </p:spPr>
        <p:txBody>
          <a:bodyPr>
            <a:normAutofit/>
          </a:bodyPr>
          <a:lstStyle/>
          <a:p>
            <a:pPr marL="457200" indent="-457200">
              <a:buFont typeface="+mj-lt"/>
              <a:buAutoNum type="arabicPeriod"/>
            </a:pPr>
            <a:r>
              <a:rPr lang="en-US" sz="2400" dirty="0"/>
              <a:t>Submit the job and check if the job completes by typing:</a:t>
            </a:r>
            <a:br>
              <a:rPr lang="en-US" sz="2400" dirty="0"/>
            </a:br>
            <a:br>
              <a:rPr lang="en-US" sz="2400" dirty="0"/>
            </a:br>
            <a:endParaRPr lang="en-US" sz="2400" dirty="0"/>
          </a:p>
          <a:p>
            <a:pPr marL="457200" indent="-457200">
              <a:buFont typeface="+mj-lt"/>
              <a:buAutoNum type="arabicPeriod"/>
            </a:pPr>
            <a:r>
              <a:rPr lang="en-US" sz="2400" dirty="0"/>
              <a:t>Once completed, inspect output files. The file </a:t>
            </a:r>
            <a:r>
              <a:rPr lang="en-US" sz="2400" i="1" dirty="0" err="1"/>
              <a:t>performance.all</a:t>
            </a:r>
            <a:r>
              <a:rPr lang="en-US" sz="2400" i="1" dirty="0"/>
              <a:t> </a:t>
            </a:r>
            <a:r>
              <a:rPr lang="en-US" sz="2400" dirty="0"/>
              <a:t>includes the runtime averages for each core count. </a:t>
            </a:r>
          </a:p>
          <a:p>
            <a:pPr marL="457200" indent="-457200">
              <a:buFont typeface="+mj-lt"/>
              <a:buAutoNum type="arabicPeriod"/>
            </a:pPr>
            <a:r>
              <a:rPr lang="en-US" sz="2400" dirty="0"/>
              <a:t>Analyze the runtime performance by running the Python script in the given notebook: </a:t>
            </a:r>
            <a:r>
              <a:rPr lang="en-US" sz="2400" i="1" dirty="0" err="1"/>
              <a:t>calc_performance.ipynb</a:t>
            </a:r>
            <a:r>
              <a:rPr lang="en-US" sz="2400" i="1" dirty="0"/>
              <a:t>. </a:t>
            </a:r>
            <a:r>
              <a:rPr lang="en-US" sz="2400" dirty="0"/>
              <a:t>You can open the file using the OOD </a:t>
            </a:r>
            <a:r>
              <a:rPr lang="en-US" sz="2400" dirty="0" err="1"/>
              <a:t>Jupyter</a:t>
            </a:r>
            <a:r>
              <a:rPr lang="en-US" sz="2400" dirty="0"/>
              <a:t> notebook app: </a:t>
            </a:r>
            <a:br>
              <a:rPr lang="en-US" sz="2400" dirty="0"/>
            </a:br>
            <a:r>
              <a:rPr lang="en-US" sz="2400" dirty="0">
                <a:hlinkClick r:id="rId3"/>
              </a:rPr>
              <a:t>https://ood.discovery.neu.edu/pun/sys/dashboard/batch_connect/sys/jupyter/session_contexts/new</a:t>
            </a:r>
            <a:r>
              <a:rPr lang="en-US" sz="2400" dirty="0"/>
              <a:t> </a:t>
            </a:r>
            <a:endParaRPr lang="en-US" sz="2400" i="1" dirty="0"/>
          </a:p>
          <a:p>
            <a:pPr marL="457200" indent="-457200">
              <a:buFont typeface="+mj-lt"/>
              <a:buAutoNum type="arabicPeriod"/>
            </a:pPr>
            <a:r>
              <a:rPr lang="en-US" sz="2400" dirty="0"/>
              <a:t>The script will produce a plot of runtime vs. number of cores/threads. What is the optimal number of cores/threads to use?</a:t>
            </a:r>
          </a:p>
          <a:p>
            <a:pPr marL="457200" indent="-457200">
              <a:buFont typeface="+mj-lt"/>
              <a:buAutoNum type="arabicPeriod"/>
            </a:pPr>
            <a:endParaRPr lang="en-US" sz="2400" dirty="0"/>
          </a:p>
          <a:p>
            <a:endParaRPr lang="en-US" sz="2400" dirty="0"/>
          </a:p>
          <a:p>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12</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sz="3600" b="1" dirty="0"/>
              <a:t>Exercise 1</a:t>
            </a:r>
            <a:br>
              <a:rPr lang="en-US" sz="3600" b="1" dirty="0"/>
            </a:br>
            <a:r>
              <a:rPr lang="en-US" sz="3600" dirty="0"/>
              <a:t>Task 2: Run and analyze performance</a:t>
            </a:r>
          </a:p>
        </p:txBody>
      </p:sp>
      <p:sp>
        <p:nvSpPr>
          <p:cNvPr id="11" name="TextBox 10">
            <a:extLst>
              <a:ext uri="{FF2B5EF4-FFF2-40B4-BE49-F238E27FC236}">
                <a16:creationId xmlns:a16="http://schemas.microsoft.com/office/drawing/2014/main" id="{E0CB1EF3-3CA7-3642-A6B4-5149CCE86D76}"/>
              </a:ext>
            </a:extLst>
          </p:cNvPr>
          <p:cNvSpPr txBox="1"/>
          <p:nvPr/>
        </p:nvSpPr>
        <p:spPr>
          <a:xfrm>
            <a:off x="1101920" y="2060784"/>
            <a:ext cx="4838354" cy="707886"/>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submit.bash</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$USER --all</a:t>
            </a:r>
          </a:p>
        </p:txBody>
      </p:sp>
      <p:sp>
        <p:nvSpPr>
          <p:cNvPr id="6" name="TextBox 5">
            <a:extLst>
              <a:ext uri="{FF2B5EF4-FFF2-40B4-BE49-F238E27FC236}">
                <a16:creationId xmlns:a16="http://schemas.microsoft.com/office/drawing/2014/main" id="{613A2094-0A6F-2A4B-B5B5-629C6585D33F}"/>
              </a:ext>
            </a:extLst>
          </p:cNvPr>
          <p:cNvSpPr txBox="1"/>
          <p:nvPr/>
        </p:nvSpPr>
        <p:spPr>
          <a:xfrm>
            <a:off x="6803756" y="1399064"/>
            <a:ext cx="5265733" cy="132343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lvl="0" algn="ctr">
              <a:defRPr/>
            </a:pPr>
            <a:r>
              <a:rPr lang="en-US" sz="2000" dirty="0"/>
              <a:t>Note that </a:t>
            </a:r>
            <a:r>
              <a:rPr lang="en-US" sz="2000" dirty="0" err="1"/>
              <a:t>copy+paste</a:t>
            </a:r>
            <a:r>
              <a:rPr lang="en-US" sz="2000" dirty="0"/>
              <a:t> of some commands may not work due to Microsoft font formatting.</a:t>
            </a:r>
          </a:p>
          <a:p>
            <a:pPr lvl="0" algn="ctr">
              <a:defRPr/>
            </a:pPr>
            <a:r>
              <a:rPr lang="en-US" sz="2000" dirty="0"/>
              <a:t>Please use the commands provided in the </a:t>
            </a:r>
            <a:r>
              <a:rPr lang="en-US" sz="2000" b="1" dirty="0"/>
              <a:t>“</a:t>
            </a:r>
            <a:r>
              <a:rPr lang="en-US" sz="2000" b="1" dirty="0" err="1"/>
              <a:t>interactive_commad_list</a:t>
            </a:r>
            <a:r>
              <a:rPr lang="en-US" sz="2000" b="1" dirty="0"/>
              <a:t>”</a:t>
            </a:r>
            <a:r>
              <a:rPr lang="en-US" sz="2000" dirty="0"/>
              <a:t> instead.</a:t>
            </a:r>
          </a:p>
        </p:txBody>
      </p:sp>
    </p:spTree>
    <p:extLst>
      <p:ext uri="{BB962C8B-B14F-4D97-AF65-F5344CB8AC3E}">
        <p14:creationId xmlns:p14="http://schemas.microsoft.com/office/powerpoint/2010/main" val="116913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2</a:t>
            </a:r>
            <a:br>
              <a:rPr lang="en-US" dirty="0"/>
            </a:br>
            <a:r>
              <a:rPr lang="en-US" sz="5400" dirty="0"/>
              <a:t>Distributed Parallelization using MPI</a:t>
            </a:r>
            <a:endParaRPr lang="en-US" dirty="0"/>
          </a:p>
        </p:txBody>
      </p:sp>
    </p:spTree>
    <p:extLst>
      <p:ext uri="{BB962C8B-B14F-4D97-AF65-F5344CB8AC3E}">
        <p14:creationId xmlns:p14="http://schemas.microsoft.com/office/powerpoint/2010/main" val="23843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201478" y="1472338"/>
            <a:ext cx="11152322" cy="5036949"/>
          </a:xfrm>
        </p:spPr>
        <p:txBody>
          <a:bodyPr>
            <a:normAutofit/>
          </a:bodyPr>
          <a:lstStyle/>
          <a:p>
            <a:pPr marL="0" indent="0">
              <a:buNone/>
            </a:pPr>
            <a:r>
              <a:rPr lang="en-US" dirty="0"/>
              <a:t>In this example, we’ll run parallel matrix operations in Python using multiple MPI processes in a distributed memory model. </a:t>
            </a:r>
          </a:p>
          <a:p>
            <a:pPr marL="514350" indent="-514350">
              <a:buAutoNum type="arabicPeriod"/>
            </a:pPr>
            <a:r>
              <a:rPr lang="en-US" dirty="0"/>
              <a:t>Inspect the Parallel Python code </a:t>
            </a:r>
            <a:r>
              <a:rPr lang="en-US" i="1" dirty="0" err="1"/>
              <a:t>calcMatrix.py</a:t>
            </a:r>
            <a:r>
              <a:rPr lang="en-US" i="1" dirty="0"/>
              <a:t>:</a:t>
            </a:r>
            <a:br>
              <a:rPr lang="en-US" i="1" dirty="0"/>
            </a:br>
            <a:endParaRPr lang="en-US" dirty="0"/>
          </a:p>
          <a:p>
            <a:pPr marL="514350" indent="-514350">
              <a:buAutoNum type="arabicPeriod"/>
            </a:pPr>
            <a:r>
              <a:rPr lang="en-US" dirty="0"/>
              <a:t>Inspect SLURM script </a:t>
            </a:r>
            <a:r>
              <a:rPr lang="en-US" i="1" dirty="0" err="1"/>
              <a:t>main_py.bash</a:t>
            </a:r>
            <a:r>
              <a:rPr lang="en-US" i="1" dirty="0"/>
              <a:t>:</a:t>
            </a:r>
            <a:br>
              <a:rPr lang="en-US" i="1" dirty="0"/>
            </a:br>
            <a:endParaRPr lang="en-US" i="1" dirty="0"/>
          </a:p>
          <a:p>
            <a:pPr marL="514350" indent="-514350">
              <a:buAutoNum type="arabicPeriod"/>
            </a:pPr>
            <a:r>
              <a:rPr lang="en-US" dirty="0"/>
              <a:t>The script loads the MPI and python environment by using a Discovery anaconda3 module.</a:t>
            </a:r>
          </a:p>
          <a:p>
            <a:pPr marL="514350" indent="-514350">
              <a:buAutoNum type="arabicPeriod"/>
            </a:pPr>
            <a:r>
              <a:rPr lang="en-US" dirty="0"/>
              <a:t>The script runs MPI by invoking the </a:t>
            </a:r>
            <a:r>
              <a:rPr lang="en-US" i="1" dirty="0" err="1"/>
              <a:t>mpirun</a:t>
            </a:r>
            <a:r>
              <a:rPr lang="en-US" i="1" dirty="0"/>
              <a:t> </a:t>
            </a:r>
            <a:r>
              <a:rPr lang="en-US" dirty="0"/>
              <a:t>command. The flag –n specifies the number of MPI ranks.</a:t>
            </a:r>
          </a:p>
          <a:p>
            <a:pPr marL="514350" indent="-514350">
              <a:buAutoNum type="arabicPeriod"/>
            </a:pPr>
            <a:r>
              <a:rPr lang="en-US" dirty="0"/>
              <a:t>Submit the job:</a:t>
            </a:r>
          </a:p>
          <a:p>
            <a:pPr marL="514350" indent="-514350">
              <a:buAutoNum type="arabicPeriod"/>
            </a:pPr>
            <a:endParaRPr lang="en-US" dirty="0"/>
          </a:p>
          <a:p>
            <a:pPr marL="514350" indent="-514350">
              <a:buAutoNum type="arabicPeriod"/>
            </a:pPr>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14</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12582"/>
            <a:ext cx="10515600" cy="1325563"/>
          </a:xfrm>
        </p:spPr>
        <p:txBody>
          <a:bodyPr>
            <a:normAutofit/>
          </a:bodyPr>
          <a:lstStyle/>
          <a:p>
            <a:pPr algn="ctr"/>
            <a:r>
              <a:rPr lang="en-US" b="1" dirty="0"/>
              <a:t>Exercise 2</a:t>
            </a:r>
            <a:br>
              <a:rPr lang="en-US" dirty="0"/>
            </a:br>
            <a:r>
              <a:rPr lang="en-US" dirty="0"/>
              <a:t>Task 1: Run a Python job with mpi4py</a:t>
            </a:r>
          </a:p>
        </p:txBody>
      </p:sp>
      <p:sp>
        <p:nvSpPr>
          <p:cNvPr id="7" name="TextBox 6">
            <a:extLst>
              <a:ext uri="{FF2B5EF4-FFF2-40B4-BE49-F238E27FC236}">
                <a16:creationId xmlns:a16="http://schemas.microsoft.com/office/drawing/2014/main" id="{8B8B0276-469B-C948-9D27-5B920D0E590F}"/>
              </a:ext>
            </a:extLst>
          </p:cNvPr>
          <p:cNvSpPr txBox="1"/>
          <p:nvPr/>
        </p:nvSpPr>
        <p:spPr>
          <a:xfrm>
            <a:off x="833107" y="2870568"/>
            <a:ext cx="7416798"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cd Exercise_2;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766E6023-1A8E-5C45-8F7F-78C371BEE76D}"/>
              </a:ext>
            </a:extLst>
          </p:cNvPr>
          <p:cNvSpPr txBox="1"/>
          <p:nvPr/>
        </p:nvSpPr>
        <p:spPr>
          <a:xfrm>
            <a:off x="3305373" y="5956240"/>
            <a:ext cx="4944532"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BDEF96F-E7BB-9747-8D25-A83B578047C0}"/>
              </a:ext>
            </a:extLst>
          </p:cNvPr>
          <p:cNvSpPr txBox="1"/>
          <p:nvPr/>
        </p:nvSpPr>
        <p:spPr>
          <a:xfrm>
            <a:off x="833107" y="3757802"/>
            <a:ext cx="4944532"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62359FED-605D-7945-89B6-2C434D880FD9}"/>
              </a:ext>
            </a:extLst>
          </p:cNvPr>
          <p:cNvSpPr txBox="1"/>
          <p:nvPr/>
        </p:nvSpPr>
        <p:spPr>
          <a:xfrm>
            <a:off x="8249905" y="2254688"/>
            <a:ext cx="3942095" cy="193899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lvl="0" algn="ctr">
              <a:defRPr/>
            </a:pPr>
            <a:r>
              <a:rPr lang="en-US" sz="2000" dirty="0"/>
              <a:t>Note that </a:t>
            </a:r>
            <a:r>
              <a:rPr lang="en-US" sz="2000" dirty="0" err="1"/>
              <a:t>copy+paste</a:t>
            </a:r>
            <a:r>
              <a:rPr lang="en-US" sz="2000" dirty="0"/>
              <a:t> of some commands may not work due to Microsoft font formatting.</a:t>
            </a:r>
          </a:p>
          <a:p>
            <a:pPr lvl="0" algn="ctr">
              <a:defRPr/>
            </a:pPr>
            <a:r>
              <a:rPr lang="en-US" sz="2000" dirty="0"/>
              <a:t>Please use the commands provided in the </a:t>
            </a:r>
            <a:r>
              <a:rPr lang="en-US" sz="2000" b="1" dirty="0"/>
              <a:t>“</a:t>
            </a:r>
            <a:r>
              <a:rPr lang="en-US" sz="2000" b="1" dirty="0" err="1"/>
              <a:t>interactive_commad_list</a:t>
            </a:r>
            <a:r>
              <a:rPr lang="en-US" sz="2000" b="1" dirty="0"/>
              <a:t>”</a:t>
            </a:r>
            <a:r>
              <a:rPr lang="en-US" sz="2000" dirty="0"/>
              <a:t> instead.</a:t>
            </a:r>
          </a:p>
        </p:txBody>
      </p:sp>
    </p:spTree>
    <p:extLst>
      <p:ext uri="{BB962C8B-B14F-4D97-AF65-F5344CB8AC3E}">
        <p14:creationId xmlns:p14="http://schemas.microsoft.com/office/powerpoint/2010/main" val="75175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p:txBody>
          <a:bodyPr>
            <a:normAutofit/>
          </a:bodyPr>
          <a:lstStyle/>
          <a:p>
            <a:pPr marL="457200" indent="-457200">
              <a:buFont typeface="+mj-lt"/>
              <a:buAutoNum type="arabicPeriod"/>
            </a:pPr>
            <a:r>
              <a:rPr lang="en-US" sz="2400" dirty="0"/>
              <a:t>Check if the job completes by typing:</a:t>
            </a:r>
          </a:p>
          <a:p>
            <a:pPr marL="457200" indent="-457200">
              <a:buFont typeface="+mj-lt"/>
              <a:buAutoNum type="arabicPeriod"/>
            </a:pPr>
            <a:endParaRPr lang="en-US" sz="2400" dirty="0"/>
          </a:p>
          <a:p>
            <a:pPr marL="457200" indent="-457200">
              <a:buFont typeface="+mj-lt"/>
              <a:buAutoNum type="arabicPeriod"/>
            </a:pPr>
            <a:r>
              <a:rPr lang="en-US" sz="2400" dirty="0"/>
              <a:t>Once completed, inspect output files. The file </a:t>
            </a:r>
            <a:r>
              <a:rPr lang="en-US" sz="2400" i="1" dirty="0" err="1"/>
              <a:t>performance.all</a:t>
            </a:r>
            <a:r>
              <a:rPr lang="en-US" sz="2400" i="1" dirty="0"/>
              <a:t> </a:t>
            </a:r>
            <a:r>
              <a:rPr lang="en-US" sz="2400" dirty="0"/>
              <a:t>includes the runtime averages for each core count. </a:t>
            </a:r>
          </a:p>
          <a:p>
            <a:pPr marL="457200" indent="-457200">
              <a:buFont typeface="+mj-lt"/>
              <a:buAutoNum type="arabicPeriod"/>
            </a:pPr>
            <a:r>
              <a:rPr lang="en-US" sz="2400" dirty="0"/>
              <a:t>Analyze the runtime performance by running the Python script in the given notebook: </a:t>
            </a:r>
            <a:r>
              <a:rPr lang="en-US" sz="2400" i="1" dirty="0" err="1"/>
              <a:t>calc_performance.ipynb</a:t>
            </a:r>
            <a:r>
              <a:rPr lang="en-US" sz="2400" i="1" dirty="0"/>
              <a:t>. </a:t>
            </a:r>
            <a:r>
              <a:rPr lang="en-US" sz="2400" dirty="0"/>
              <a:t>You can open the file using the OOD </a:t>
            </a:r>
            <a:r>
              <a:rPr lang="en-US" sz="2400" dirty="0" err="1"/>
              <a:t>Jupyter</a:t>
            </a:r>
            <a:r>
              <a:rPr lang="en-US" sz="2400" dirty="0"/>
              <a:t> notebook app: </a:t>
            </a:r>
            <a:br>
              <a:rPr lang="en-US" sz="2400" dirty="0"/>
            </a:br>
            <a:r>
              <a:rPr lang="en-US" sz="2400" dirty="0">
                <a:hlinkClick r:id="rId3"/>
              </a:rPr>
              <a:t>https://ood.discovery.neu.edu/pun/sys/dashboard/batch_connect/sys/jupyter/session_contexts/new</a:t>
            </a:r>
            <a:r>
              <a:rPr lang="en-US" sz="2400" dirty="0"/>
              <a:t> </a:t>
            </a:r>
            <a:endParaRPr lang="en-US" sz="2400" i="1" dirty="0"/>
          </a:p>
          <a:p>
            <a:pPr marL="457200" indent="-457200">
              <a:buFont typeface="+mj-lt"/>
              <a:buAutoNum type="arabicPeriod"/>
            </a:pPr>
            <a:r>
              <a:rPr lang="en-US" sz="2400" dirty="0"/>
              <a:t>The script will produce a plot of runtime vs. number of cores/MPI processes. What is the optimal number of cores/MPI processes to use?</a:t>
            </a:r>
          </a:p>
          <a:p>
            <a:pPr marL="457200" indent="-457200">
              <a:buFont typeface="+mj-lt"/>
              <a:buAutoNum type="arabicPeriod"/>
            </a:pPr>
            <a:endParaRPr lang="en-US" sz="2400" dirty="0"/>
          </a:p>
          <a:p>
            <a:endParaRPr lang="en-US" sz="2400" dirty="0"/>
          </a:p>
          <a:p>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15</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b="1" dirty="0"/>
              <a:t>Exercise 2</a:t>
            </a:r>
            <a:br>
              <a:rPr lang="en-US" dirty="0"/>
            </a:br>
            <a:r>
              <a:rPr lang="en-US" dirty="0"/>
              <a:t>Task 2: Calculate basic performance</a:t>
            </a:r>
          </a:p>
        </p:txBody>
      </p:sp>
      <p:sp>
        <p:nvSpPr>
          <p:cNvPr id="11" name="TextBox 10">
            <a:extLst>
              <a:ext uri="{FF2B5EF4-FFF2-40B4-BE49-F238E27FC236}">
                <a16:creationId xmlns:a16="http://schemas.microsoft.com/office/drawing/2014/main" id="{E0CB1EF3-3CA7-3642-A6B4-5149CCE86D76}"/>
              </a:ext>
            </a:extLst>
          </p:cNvPr>
          <p:cNvSpPr txBox="1"/>
          <p:nvPr/>
        </p:nvSpPr>
        <p:spPr>
          <a:xfrm>
            <a:off x="1411886" y="2138276"/>
            <a:ext cx="4838354"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$USER --all</a:t>
            </a:r>
          </a:p>
        </p:txBody>
      </p:sp>
    </p:spTree>
    <p:extLst>
      <p:ext uri="{BB962C8B-B14F-4D97-AF65-F5344CB8AC3E}">
        <p14:creationId xmlns:p14="http://schemas.microsoft.com/office/powerpoint/2010/main" val="117066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3</a:t>
            </a:r>
            <a:br>
              <a:rPr lang="en-US" dirty="0"/>
            </a:br>
            <a:r>
              <a:rPr lang="en-US" sz="5400" dirty="0"/>
              <a:t>Distributed data parallelization</a:t>
            </a:r>
            <a:endParaRPr lang="en-US" dirty="0"/>
          </a:p>
        </p:txBody>
      </p:sp>
    </p:spTree>
    <p:extLst>
      <p:ext uri="{BB962C8B-B14F-4D97-AF65-F5344CB8AC3E}">
        <p14:creationId xmlns:p14="http://schemas.microsoft.com/office/powerpoint/2010/main" val="175139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170481" y="1692001"/>
            <a:ext cx="11183319" cy="5029474"/>
          </a:xfrm>
        </p:spPr>
        <p:txBody>
          <a:bodyPr>
            <a:normAutofit/>
          </a:bodyPr>
          <a:lstStyle/>
          <a:p>
            <a:pPr marL="514350" indent="-514350">
              <a:buAutoNum type="arabicPeriod"/>
            </a:pPr>
            <a:r>
              <a:rPr lang="en-US" sz="2400" dirty="0"/>
              <a:t>Inspect the SLURM script </a:t>
            </a:r>
            <a:r>
              <a:rPr lang="en-US" sz="2400" i="1" dirty="0" err="1"/>
              <a:t>submit.bash</a:t>
            </a:r>
            <a:r>
              <a:rPr lang="en-US" sz="2400" dirty="0"/>
              <a:t> (runs a simple python program </a:t>
            </a:r>
            <a:r>
              <a:rPr lang="en-US" sz="2400" i="1" dirty="0" err="1"/>
              <a:t>getMax.py</a:t>
            </a:r>
            <a:r>
              <a:rPr lang="en-US" sz="2400" i="1" dirty="0"/>
              <a:t> </a:t>
            </a:r>
            <a:r>
              <a:rPr lang="en-US" sz="2400" dirty="0"/>
              <a:t>on different number lists in different files):</a:t>
            </a:r>
            <a:br>
              <a:rPr lang="en-US" sz="2400" dirty="0"/>
            </a:br>
            <a:br>
              <a:rPr lang="en-US" sz="2400" dirty="0"/>
            </a:br>
            <a:endParaRPr lang="en-US" sz="2400" dirty="0"/>
          </a:p>
          <a:p>
            <a:pPr marL="514350" indent="-514350">
              <a:buAutoNum type="arabicPeriod"/>
            </a:pPr>
            <a:r>
              <a:rPr lang="en-US" sz="2400" dirty="0"/>
              <a:t>The script creates a job array of 4 jobs, named 1-4, and runs them all at the same time (</a:t>
            </a:r>
            <a:r>
              <a:rPr lang="en-US" sz="2400" b="1" dirty="0"/>
              <a:t>--array=1-4%4</a:t>
            </a:r>
            <a:r>
              <a:rPr lang="en-US" sz="2400" dirty="0"/>
              <a:t>).</a:t>
            </a:r>
          </a:p>
          <a:p>
            <a:pPr marL="514350" indent="-514350">
              <a:buFont typeface="Arial"/>
              <a:buAutoNum type="arabicPeriod"/>
            </a:pPr>
            <a:r>
              <a:rPr lang="en-US" sz="2400" dirty="0"/>
              <a:t>The shell variable </a:t>
            </a:r>
            <a:r>
              <a:rPr lang="en-US" sz="2400" b="1" dirty="0"/>
              <a:t>$SLURM_ARRAY_TASK_ID </a:t>
            </a:r>
            <a:r>
              <a:rPr lang="en-US" sz="2400" dirty="0"/>
              <a:t>takes values 1-4, based on the job ID, so it is used to specify a specific data file list1, list2, list3 or list4: </a:t>
            </a:r>
            <a:r>
              <a:rPr lang="en-US" sz="2400" b="1" dirty="0" err="1"/>
              <a:t>list$SLURM_ARRAY_TASK_ID</a:t>
            </a:r>
            <a:endParaRPr lang="en-US" sz="2400" b="1" dirty="0"/>
          </a:p>
          <a:p>
            <a:pPr marL="514350" indent="-514350">
              <a:buAutoNum type="arabicPeriod"/>
            </a:pPr>
            <a:r>
              <a:rPr lang="en-US" sz="2400" dirty="0"/>
              <a:t>Alternatively, all file names can be read from a file (all-lists), where each job array will read a different line number in the file to get the data.</a:t>
            </a:r>
          </a:p>
          <a:p>
            <a:pPr marL="514350" indent="-514350">
              <a:buAutoNum type="arabicPeriod"/>
            </a:pPr>
            <a:r>
              <a:rPr lang="en-US" sz="2400" dirty="0"/>
              <a:t>Submit the SLURM array job:</a:t>
            </a:r>
          </a:p>
          <a:p>
            <a:pPr marL="0" indent="0">
              <a:buNone/>
            </a:pPr>
            <a:endParaRPr lang="en-US" sz="2400"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17</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12582"/>
            <a:ext cx="10515600" cy="1325563"/>
          </a:xfrm>
        </p:spPr>
        <p:txBody>
          <a:bodyPr>
            <a:normAutofit fontScale="90000"/>
          </a:bodyPr>
          <a:lstStyle/>
          <a:p>
            <a:pPr algn="ctr"/>
            <a:r>
              <a:rPr lang="en-US" b="1" dirty="0"/>
              <a:t>Exercise 3</a:t>
            </a:r>
            <a:br>
              <a:rPr lang="en-US" dirty="0"/>
            </a:br>
            <a:r>
              <a:rPr lang="en-US" dirty="0"/>
              <a:t>Task 1: Run data-distributed job using job arrays</a:t>
            </a:r>
          </a:p>
        </p:txBody>
      </p:sp>
      <p:sp>
        <p:nvSpPr>
          <p:cNvPr id="7" name="TextBox 6">
            <a:extLst>
              <a:ext uri="{FF2B5EF4-FFF2-40B4-BE49-F238E27FC236}">
                <a16:creationId xmlns:a16="http://schemas.microsoft.com/office/drawing/2014/main" id="{8B8B0276-469B-C948-9D27-5B920D0E590F}"/>
              </a:ext>
            </a:extLst>
          </p:cNvPr>
          <p:cNvSpPr txBox="1"/>
          <p:nvPr/>
        </p:nvSpPr>
        <p:spPr>
          <a:xfrm>
            <a:off x="838200" y="2398835"/>
            <a:ext cx="5795075" cy="707886"/>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cd Exercise_3</a:t>
            </a:r>
          </a:p>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submit.bash</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766E6023-1A8E-5C45-8F7F-78C371BEE76D}"/>
              </a:ext>
            </a:extLst>
          </p:cNvPr>
          <p:cNvSpPr txBox="1"/>
          <p:nvPr/>
        </p:nvSpPr>
        <p:spPr>
          <a:xfrm>
            <a:off x="838200" y="6233836"/>
            <a:ext cx="7772400"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submit.bash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$USER --all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3141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Additional useful resources</a:t>
            </a:r>
          </a:p>
        </p:txBody>
      </p:sp>
    </p:spTree>
    <p:extLst>
      <p:ext uri="{BB962C8B-B14F-4D97-AF65-F5344CB8AC3E}">
        <p14:creationId xmlns:p14="http://schemas.microsoft.com/office/powerpoint/2010/main" val="104920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8B4DDF-D58E-3A45-8D17-7C647AF93957}"/>
              </a:ext>
            </a:extLst>
          </p:cNvPr>
          <p:cNvSpPr>
            <a:spLocks noGrp="1"/>
          </p:cNvSpPr>
          <p:nvPr>
            <p:ph idx="1"/>
          </p:nvPr>
        </p:nvSpPr>
        <p:spPr/>
        <p:txBody>
          <a:bodyPr/>
          <a:lstStyle/>
          <a:p>
            <a:r>
              <a:rPr lang="en-US" dirty="0"/>
              <a:t>Multiprocessing library for Python (single node only):</a:t>
            </a:r>
            <a:br>
              <a:rPr lang="en-US" dirty="0"/>
            </a:br>
            <a:r>
              <a:rPr lang="en-US" dirty="0">
                <a:hlinkClick r:id="rId2"/>
              </a:rPr>
              <a:t>https://docs.python.org/3/library/multiprocessing.html</a:t>
            </a:r>
            <a:endParaRPr lang="en-US" dirty="0"/>
          </a:p>
          <a:p>
            <a:r>
              <a:rPr lang="en-US" dirty="0"/>
              <a:t>Parallel programming with </a:t>
            </a:r>
            <a:r>
              <a:rPr lang="en-US" dirty="0" err="1"/>
              <a:t>numpy</a:t>
            </a:r>
            <a:r>
              <a:rPr lang="en-US" dirty="0"/>
              <a:t> and </a:t>
            </a:r>
            <a:r>
              <a:rPr lang="en-US" dirty="0" err="1"/>
              <a:t>scipy</a:t>
            </a:r>
            <a:r>
              <a:rPr lang="en-US" dirty="0"/>
              <a:t>:</a:t>
            </a:r>
            <a:br>
              <a:rPr lang="en-US" dirty="0"/>
            </a:br>
            <a:r>
              <a:rPr lang="en-US" dirty="0">
                <a:hlinkClick r:id="rId3"/>
              </a:rPr>
              <a:t>https://scipy.github.io/old-wiki/pages/ParallelProgramming</a:t>
            </a:r>
            <a:r>
              <a:rPr lang="en-US" dirty="0"/>
              <a:t> </a:t>
            </a:r>
          </a:p>
          <a:p>
            <a:r>
              <a:rPr lang="en-US" dirty="0"/>
              <a:t>Getting started with parallel programming in R:</a:t>
            </a:r>
            <a:br>
              <a:rPr lang="en-US" dirty="0"/>
            </a:br>
            <a:r>
              <a:rPr lang="en-US" dirty="0">
                <a:hlinkClick r:id="rId4"/>
              </a:rPr>
              <a:t>https://towardsdatascience.com/getting-started-with-parallel-programming-in-r-d5f801d43745</a:t>
            </a:r>
            <a:r>
              <a:rPr lang="en-US" dirty="0"/>
              <a:t> </a:t>
            </a:r>
          </a:p>
          <a:p>
            <a:r>
              <a:rPr lang="en-US" dirty="0"/>
              <a:t>Using MATLAB Parallel Server on Discovery: </a:t>
            </a:r>
            <a:r>
              <a:rPr lang="en-US" dirty="0">
                <a:hlinkClick r:id="rId5"/>
              </a:rPr>
              <a:t>https://rc-docs.northeastern.edu/en/latest/software/matlab.html#using-matlab-parallel-server</a:t>
            </a:r>
            <a:r>
              <a:rPr lang="en-US" dirty="0"/>
              <a:t> </a:t>
            </a:r>
          </a:p>
          <a:p>
            <a:endParaRPr lang="en-US" dirty="0"/>
          </a:p>
        </p:txBody>
      </p:sp>
      <p:sp>
        <p:nvSpPr>
          <p:cNvPr id="3" name="Slide Number Placeholder 2">
            <a:extLst>
              <a:ext uri="{FF2B5EF4-FFF2-40B4-BE49-F238E27FC236}">
                <a16:creationId xmlns:a16="http://schemas.microsoft.com/office/drawing/2014/main" id="{0D244652-7A3A-7243-A30A-3F2DA24EDDCC}"/>
              </a:ext>
            </a:extLst>
          </p:cNvPr>
          <p:cNvSpPr>
            <a:spLocks noGrp="1"/>
          </p:cNvSpPr>
          <p:nvPr>
            <p:ph type="sldNum" sz="quarter" idx="10"/>
          </p:nvPr>
        </p:nvSpPr>
        <p:spPr/>
        <p:txBody>
          <a:bodyPr/>
          <a:lstStyle/>
          <a:p>
            <a:fld id="{2BE017B6-6466-CA44-A203-DCC007137B39}" type="slidenum">
              <a:rPr lang="en-US" smtClean="0"/>
              <a:pPr/>
              <a:t>19</a:t>
            </a:fld>
            <a:endParaRPr lang="en-US" dirty="0"/>
          </a:p>
        </p:txBody>
      </p:sp>
      <p:sp>
        <p:nvSpPr>
          <p:cNvPr id="4" name="Title 3">
            <a:extLst>
              <a:ext uri="{FF2B5EF4-FFF2-40B4-BE49-F238E27FC236}">
                <a16:creationId xmlns:a16="http://schemas.microsoft.com/office/drawing/2014/main" id="{FBBD3147-4EC1-3843-BF75-9E48AC2C42DF}"/>
              </a:ext>
            </a:extLst>
          </p:cNvPr>
          <p:cNvSpPr>
            <a:spLocks noGrp="1"/>
          </p:cNvSpPr>
          <p:nvPr>
            <p:ph type="title"/>
          </p:nvPr>
        </p:nvSpPr>
        <p:spPr>
          <a:xfrm>
            <a:off x="542441" y="0"/>
            <a:ext cx="11372742" cy="1325563"/>
          </a:xfrm>
        </p:spPr>
        <p:txBody>
          <a:bodyPr/>
          <a:lstStyle/>
          <a:p>
            <a:r>
              <a:rPr lang="en-US" dirty="0"/>
              <a:t>Parallel computing - useful resources and links </a:t>
            </a:r>
          </a:p>
        </p:txBody>
      </p:sp>
    </p:spTree>
    <p:extLst>
      <p:ext uri="{BB962C8B-B14F-4D97-AF65-F5344CB8AC3E}">
        <p14:creationId xmlns:p14="http://schemas.microsoft.com/office/powerpoint/2010/main" val="1383213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11" y="816754"/>
            <a:ext cx="12057089" cy="1581671"/>
          </a:xfrm>
        </p:spPr>
        <p:txBody>
          <a:bodyPr>
            <a:noAutofit/>
          </a:bodyPr>
          <a:lstStyle/>
          <a:p>
            <a:r>
              <a:rPr lang="en-US" sz="3600" dirty="0"/>
              <a:t>Thank you for your participation in this RC tutorial!</a:t>
            </a:r>
            <a:br>
              <a:rPr lang="en-US" sz="3600" dirty="0"/>
            </a:br>
            <a:br>
              <a:rPr lang="en-US" sz="3600" dirty="0"/>
            </a:br>
            <a:r>
              <a:rPr lang="en-US" sz="3600" dirty="0"/>
              <a:t>Visit our website: </a:t>
            </a:r>
            <a:r>
              <a:rPr lang="en-US" sz="3600" u="sng" dirty="0">
                <a:hlinkClick r:id="rId2"/>
              </a:rPr>
              <a:t>https://rc.northeastern.edu/</a:t>
            </a:r>
            <a:br>
              <a:rPr lang="en-US" sz="3600" u="sng" dirty="0"/>
            </a:br>
            <a:br>
              <a:rPr lang="en-US" sz="3600" dirty="0"/>
            </a:br>
            <a:r>
              <a:rPr lang="en-US" sz="3600" dirty="0"/>
              <a:t>Enjoy your computing!</a:t>
            </a:r>
          </a:p>
        </p:txBody>
      </p:sp>
    </p:spTree>
    <p:extLst>
      <p:ext uri="{BB962C8B-B14F-4D97-AF65-F5344CB8AC3E}">
        <p14:creationId xmlns:p14="http://schemas.microsoft.com/office/powerpoint/2010/main" val="8160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9705" y="1692000"/>
            <a:ext cx="10904095" cy="4664350"/>
          </a:xfrm>
        </p:spPr>
        <p:txBody>
          <a:bodyPr>
            <a:normAutofit fontScale="92500" lnSpcReduction="20000"/>
          </a:bodyPr>
          <a:lstStyle/>
          <a:p>
            <a:pPr marL="0" indent="0">
              <a:buNone/>
            </a:pPr>
            <a:r>
              <a:rPr lang="en-US" b="1" dirty="0"/>
              <a:t>Overview:</a:t>
            </a:r>
          </a:p>
          <a:p>
            <a:r>
              <a:rPr lang="en-US" dirty="0"/>
              <a:t>Introduction to HPC Parallel Programming</a:t>
            </a:r>
          </a:p>
          <a:p>
            <a:r>
              <a:rPr lang="en-US" dirty="0"/>
              <a:t>What is HPC?</a:t>
            </a:r>
          </a:p>
          <a:p>
            <a:r>
              <a:rPr lang="en-US" dirty="0"/>
              <a:t>Penalization approaches (shared memory, distributed memory, data parallel).</a:t>
            </a:r>
          </a:p>
          <a:p>
            <a:r>
              <a:rPr lang="en-US" dirty="0"/>
              <a:t>Optimization approaches</a:t>
            </a:r>
          </a:p>
          <a:p>
            <a:r>
              <a:rPr lang="en-US" dirty="0"/>
              <a:t>Shared memory C++ example with OpenMP</a:t>
            </a:r>
          </a:p>
          <a:p>
            <a:r>
              <a:rPr lang="en-US" dirty="0"/>
              <a:t>Distributed memory Python example with MPI (mpi4py)</a:t>
            </a:r>
          </a:p>
          <a:p>
            <a:r>
              <a:rPr lang="en-US" dirty="0"/>
              <a:t>Data parallel example with </a:t>
            </a:r>
            <a:r>
              <a:rPr lang="en-US" dirty="0" err="1"/>
              <a:t>Slurm</a:t>
            </a:r>
            <a:r>
              <a:rPr lang="en-US" dirty="0"/>
              <a:t> job arrays</a:t>
            </a:r>
          </a:p>
          <a:p>
            <a:pPr lvl="1"/>
            <a:endParaRPr lang="en-US" dirty="0"/>
          </a:p>
          <a:p>
            <a:pPr marL="0" indent="0">
              <a:buNone/>
            </a:pPr>
            <a:r>
              <a:rPr lang="en-US" dirty="0">
                <a:solidFill>
                  <a:srgbClr val="FF0000"/>
                </a:solidFill>
              </a:rPr>
              <a:t>NOTE: This tutorial is designed to be interactive. </a:t>
            </a:r>
          </a:p>
          <a:p>
            <a:pPr marL="0" indent="0">
              <a:buNone/>
            </a:pPr>
            <a:r>
              <a:rPr lang="en-US" dirty="0">
                <a:solidFill>
                  <a:srgbClr val="FF0000"/>
                </a:solidFill>
              </a:rPr>
              <a:t>We recommend using a shell on Discovery to execute the commands.</a:t>
            </a:r>
            <a:endParaRPr lang="en-US" dirty="0"/>
          </a:p>
          <a:p>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3</a:t>
            </a:fld>
            <a:endParaRPr lang="en-US" dirty="0"/>
          </a:p>
        </p:txBody>
      </p:sp>
    </p:spTree>
    <p:extLst>
      <p:ext uri="{BB962C8B-B14F-4D97-AF65-F5344CB8AC3E}">
        <p14:creationId xmlns:p14="http://schemas.microsoft.com/office/powerpoint/2010/main" val="293432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C574-1975-524B-ABFC-7DF496A1541E}"/>
              </a:ext>
            </a:extLst>
          </p:cNvPr>
          <p:cNvSpPr>
            <a:spLocks noGrp="1"/>
          </p:cNvSpPr>
          <p:nvPr>
            <p:ph type="title"/>
          </p:nvPr>
        </p:nvSpPr>
        <p:spPr/>
        <p:txBody>
          <a:bodyPr/>
          <a:lstStyle/>
          <a:p>
            <a:r>
              <a:rPr lang="en-US" dirty="0"/>
              <a:t>Supplemental Material</a:t>
            </a:r>
          </a:p>
        </p:txBody>
      </p:sp>
      <p:sp>
        <p:nvSpPr>
          <p:cNvPr id="3" name="Text Placeholder 2">
            <a:extLst>
              <a:ext uri="{FF2B5EF4-FFF2-40B4-BE49-F238E27FC236}">
                <a16:creationId xmlns:a16="http://schemas.microsoft.com/office/drawing/2014/main" id="{0F986556-68A4-5B43-ACE6-3D9FED881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0179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 computing models</a:t>
            </a:r>
          </a:p>
        </p:txBody>
      </p:sp>
      <p:sp>
        <p:nvSpPr>
          <p:cNvPr id="3" name="Content Placeholder 2"/>
          <p:cNvSpPr>
            <a:spLocks noGrp="1"/>
          </p:cNvSpPr>
          <p:nvPr>
            <p:ph sz="half" idx="1"/>
          </p:nvPr>
        </p:nvSpPr>
        <p:spPr>
          <a:xfrm>
            <a:off x="263471" y="1825624"/>
            <a:ext cx="5656881" cy="4895851"/>
          </a:xfrm>
        </p:spPr>
        <p:txBody>
          <a:bodyPr>
            <a:normAutofit lnSpcReduction="10000"/>
          </a:bodyPr>
          <a:lstStyle/>
          <a:p>
            <a:pPr marL="0" indent="0">
              <a:buNone/>
            </a:pPr>
            <a:r>
              <a:rPr lang="en-US" b="1" dirty="0"/>
              <a:t>We’ll focus on parallel computing to increase performance.</a:t>
            </a:r>
          </a:p>
          <a:p>
            <a:pPr marL="0" indent="0">
              <a:buNone/>
            </a:pPr>
            <a:endParaRPr lang="en-US" dirty="0">
              <a:solidFill>
                <a:srgbClr val="FFFF00"/>
              </a:solidFill>
            </a:endParaRPr>
          </a:p>
          <a:p>
            <a:pPr marL="0" indent="0">
              <a:buNone/>
            </a:pPr>
            <a:r>
              <a:rPr lang="en-US" dirty="0">
                <a:solidFill>
                  <a:srgbClr val="FFFF00"/>
                </a:solidFill>
              </a:rPr>
              <a:t>Flynn’s Classical Taxonomy: </a:t>
            </a:r>
            <a:endParaRPr lang="en-US" dirty="0"/>
          </a:p>
          <a:p>
            <a:pPr marL="0" indent="0">
              <a:buNone/>
            </a:pPr>
            <a:r>
              <a:rPr lang="en-US" dirty="0"/>
              <a:t>A parallel computing classification model that distinguishes architectures based on two parameters:</a:t>
            </a:r>
          </a:p>
          <a:p>
            <a:r>
              <a:rPr lang="en-US" dirty="0">
                <a:solidFill>
                  <a:srgbClr val="FFC000"/>
                </a:solidFill>
              </a:rPr>
              <a:t>Instruction stream</a:t>
            </a:r>
          </a:p>
          <a:p>
            <a:r>
              <a:rPr lang="en-US" dirty="0">
                <a:solidFill>
                  <a:srgbClr val="FFC000"/>
                </a:solidFill>
              </a:rPr>
              <a:t>Data stream</a:t>
            </a:r>
          </a:p>
          <a:p>
            <a:pPr marL="0" indent="0">
              <a:buNone/>
            </a:pPr>
            <a:r>
              <a:rPr lang="en-US" dirty="0"/>
              <a:t>Where each can be single or multiple.</a:t>
            </a:r>
          </a:p>
        </p:txBody>
      </p:sp>
      <p:sp>
        <p:nvSpPr>
          <p:cNvPr id="5" name="Slide Number Placeholder 4"/>
          <p:cNvSpPr>
            <a:spLocks noGrp="1"/>
          </p:cNvSpPr>
          <p:nvPr>
            <p:ph type="sldNum" sz="quarter" idx="10"/>
          </p:nvPr>
        </p:nvSpPr>
        <p:spPr/>
        <p:txBody>
          <a:bodyPr/>
          <a:lstStyle/>
          <a:p>
            <a:fld id="{2BE017B6-6466-CA44-A203-DCC007137B39}" type="slidenum">
              <a:rPr lang="en-US" smtClean="0"/>
              <a:pPr/>
              <a:t>22</a:t>
            </a:fld>
            <a:endParaRPr lang="en-US" dirty="0"/>
          </a:p>
        </p:txBody>
      </p:sp>
      <p:pic>
        <p:nvPicPr>
          <p:cNvPr id="9" name="Content Placeholder 8">
            <a:extLst>
              <a:ext uri="{FF2B5EF4-FFF2-40B4-BE49-F238E27FC236}">
                <a16:creationId xmlns:a16="http://schemas.microsoft.com/office/drawing/2014/main" id="{E0A75D9B-AF98-114F-8C41-5D7BD3870B67}"/>
              </a:ext>
            </a:extLst>
          </p:cNvPr>
          <p:cNvPicPr>
            <a:picLocks noGrp="1" noChangeAspect="1"/>
          </p:cNvPicPr>
          <p:nvPr>
            <p:ph sz="half" idx="2"/>
          </p:nvPr>
        </p:nvPicPr>
        <p:blipFill>
          <a:blip r:embed="rId3"/>
          <a:stretch>
            <a:fillRect/>
          </a:stretch>
        </p:blipFill>
        <p:spPr>
          <a:xfrm>
            <a:off x="6426200" y="1508168"/>
            <a:ext cx="5181600" cy="3217412"/>
          </a:xfrm>
        </p:spPr>
      </p:pic>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 from the Lawrence Livermore National Laboratory Computing: https://</a:t>
            </a:r>
            <a:r>
              <a:rPr lang="en-US" sz="1000" dirty="0" err="1"/>
              <a:t>computing.llnl.gov</a:t>
            </a:r>
            <a:r>
              <a:rPr lang="en-US" sz="1000" dirty="0"/>
              <a:t>/</a:t>
            </a:r>
            <a:endParaRPr lang="en-US" sz="200" dirty="0"/>
          </a:p>
        </p:txBody>
      </p:sp>
    </p:spTree>
    <p:extLst>
      <p:ext uri="{BB962C8B-B14F-4D97-AF65-F5344CB8AC3E}">
        <p14:creationId xmlns:p14="http://schemas.microsoft.com/office/powerpoint/2010/main" val="288512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SISD &amp; SIMD</a:t>
            </a:r>
          </a:p>
        </p:txBody>
      </p:sp>
      <p:sp>
        <p:nvSpPr>
          <p:cNvPr id="3" name="Content Placeholder 2"/>
          <p:cNvSpPr>
            <a:spLocks noGrp="1"/>
          </p:cNvSpPr>
          <p:nvPr>
            <p:ph sz="half" idx="1"/>
          </p:nvPr>
        </p:nvSpPr>
        <p:spPr/>
        <p:txBody>
          <a:bodyPr>
            <a:normAutofit lnSpcReduction="10000"/>
          </a:bodyPr>
          <a:lstStyle/>
          <a:p>
            <a:r>
              <a:rPr lang="en-US" dirty="0">
                <a:solidFill>
                  <a:srgbClr val="FFFF00"/>
                </a:solidFill>
              </a:rPr>
              <a:t>Single Instruction, Single Data (SISD): </a:t>
            </a:r>
            <a:r>
              <a:rPr lang="en-US" dirty="0"/>
              <a:t>a single processing unit performs a single instruction on a single data stream during one clock cycle.</a:t>
            </a:r>
          </a:p>
          <a:p>
            <a:r>
              <a:rPr lang="en-US" dirty="0">
                <a:solidFill>
                  <a:srgbClr val="FFFF00"/>
                </a:solidFill>
              </a:rPr>
              <a:t>Single Instruction, Multiple Data (SIMD):</a:t>
            </a:r>
            <a:r>
              <a:rPr lang="en-US" dirty="0"/>
              <a:t> a single instruction is executed by multiple processing units on different data elements at any given clock cycle.</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23</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8" name="Content Placeholder 7">
            <a:extLst>
              <a:ext uri="{FF2B5EF4-FFF2-40B4-BE49-F238E27FC236}">
                <a16:creationId xmlns:a16="http://schemas.microsoft.com/office/drawing/2014/main" id="{1DC8BD30-3398-1941-9986-B47565234CA6}"/>
              </a:ext>
            </a:extLst>
          </p:cNvPr>
          <p:cNvPicPr>
            <a:picLocks noGrp="1" noChangeAspect="1"/>
          </p:cNvPicPr>
          <p:nvPr>
            <p:ph sz="half" idx="2"/>
          </p:nvPr>
        </p:nvPicPr>
        <p:blipFill>
          <a:blip r:embed="rId3"/>
          <a:stretch>
            <a:fillRect/>
          </a:stretch>
        </p:blipFill>
        <p:spPr>
          <a:xfrm>
            <a:off x="6325875" y="1690688"/>
            <a:ext cx="5734916" cy="1607123"/>
          </a:xfrm>
        </p:spPr>
      </p:pic>
      <p:pic>
        <p:nvPicPr>
          <p:cNvPr id="12" name="Picture 11">
            <a:extLst>
              <a:ext uri="{FF2B5EF4-FFF2-40B4-BE49-F238E27FC236}">
                <a16:creationId xmlns:a16="http://schemas.microsoft.com/office/drawing/2014/main" id="{F6A1B0C9-9A55-C14F-B3D8-965CDA2CE530}"/>
              </a:ext>
            </a:extLst>
          </p:cNvPr>
          <p:cNvPicPr>
            <a:picLocks noChangeAspect="1"/>
          </p:cNvPicPr>
          <p:nvPr/>
        </p:nvPicPr>
        <p:blipFill>
          <a:blip r:embed="rId4"/>
          <a:stretch>
            <a:fillRect/>
          </a:stretch>
        </p:blipFill>
        <p:spPr>
          <a:xfrm>
            <a:off x="6325875" y="3522689"/>
            <a:ext cx="5701024" cy="1620397"/>
          </a:xfrm>
          <a:prstGeom prst="rect">
            <a:avLst/>
          </a:prstGeom>
        </p:spPr>
      </p:pic>
    </p:spTree>
    <p:extLst>
      <p:ext uri="{BB962C8B-B14F-4D97-AF65-F5344CB8AC3E}">
        <p14:creationId xmlns:p14="http://schemas.microsoft.com/office/powerpoint/2010/main" val="366012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MISD &amp; MIMD</a:t>
            </a:r>
          </a:p>
        </p:txBody>
      </p:sp>
      <p:sp>
        <p:nvSpPr>
          <p:cNvPr id="3" name="Content Placeholder 2"/>
          <p:cNvSpPr>
            <a:spLocks noGrp="1"/>
          </p:cNvSpPr>
          <p:nvPr>
            <p:ph sz="half" idx="1"/>
          </p:nvPr>
        </p:nvSpPr>
        <p:spPr/>
        <p:txBody>
          <a:bodyPr>
            <a:normAutofit/>
          </a:bodyPr>
          <a:lstStyle/>
          <a:p>
            <a:r>
              <a:rPr lang="en-US" dirty="0">
                <a:solidFill>
                  <a:srgbClr val="FFFF00"/>
                </a:solidFill>
              </a:rPr>
              <a:t>Multiple Instruction, Single Data (MISD):</a:t>
            </a:r>
            <a:r>
              <a:rPr lang="en-US" dirty="0"/>
              <a:t> each processing unit operates a different multi-instruction stream on the same data (least common). </a:t>
            </a:r>
          </a:p>
          <a:p>
            <a:r>
              <a:rPr lang="en-US" dirty="0">
                <a:solidFill>
                  <a:srgbClr val="FFFF00"/>
                </a:solidFill>
              </a:rPr>
              <a:t>Multiple Instruction, Multiple Data (MIMD): </a:t>
            </a:r>
            <a:r>
              <a:rPr lang="en-US" dirty="0"/>
              <a:t>every processing unit may execute a different instruction with a different data stream (most common). </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24</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9" name="Picture 8">
            <a:extLst>
              <a:ext uri="{FF2B5EF4-FFF2-40B4-BE49-F238E27FC236}">
                <a16:creationId xmlns:a16="http://schemas.microsoft.com/office/drawing/2014/main" id="{CE0DCB29-65AB-D741-A45D-617FA6A86146}"/>
              </a:ext>
            </a:extLst>
          </p:cNvPr>
          <p:cNvPicPr>
            <a:picLocks noChangeAspect="1"/>
          </p:cNvPicPr>
          <p:nvPr/>
        </p:nvPicPr>
        <p:blipFill>
          <a:blip r:embed="rId3"/>
          <a:stretch>
            <a:fillRect/>
          </a:stretch>
        </p:blipFill>
        <p:spPr>
          <a:xfrm>
            <a:off x="6302322" y="1690688"/>
            <a:ext cx="5754766" cy="1698775"/>
          </a:xfrm>
          <a:prstGeom prst="rect">
            <a:avLst/>
          </a:prstGeom>
        </p:spPr>
      </p:pic>
      <p:pic>
        <p:nvPicPr>
          <p:cNvPr id="13" name="Picture 12">
            <a:extLst>
              <a:ext uri="{FF2B5EF4-FFF2-40B4-BE49-F238E27FC236}">
                <a16:creationId xmlns:a16="http://schemas.microsoft.com/office/drawing/2014/main" id="{DB9C23D9-6D5C-CF46-9A62-27DC769B5C2E}"/>
              </a:ext>
            </a:extLst>
          </p:cNvPr>
          <p:cNvPicPr>
            <a:picLocks noChangeAspect="1"/>
          </p:cNvPicPr>
          <p:nvPr/>
        </p:nvPicPr>
        <p:blipFill>
          <a:blip r:embed="rId4"/>
          <a:stretch>
            <a:fillRect/>
          </a:stretch>
        </p:blipFill>
        <p:spPr>
          <a:xfrm>
            <a:off x="6302322" y="3612524"/>
            <a:ext cx="5754766" cy="1777006"/>
          </a:xfrm>
          <a:prstGeom prst="rect">
            <a:avLst/>
          </a:prstGeom>
        </p:spPr>
      </p:pic>
    </p:spTree>
    <p:extLst>
      <p:ext uri="{BB962C8B-B14F-4D97-AF65-F5344CB8AC3E}">
        <p14:creationId xmlns:p14="http://schemas.microsoft.com/office/powerpoint/2010/main" val="355387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 architectures </a:t>
            </a:r>
          </a:p>
        </p:txBody>
      </p:sp>
      <p:sp>
        <p:nvSpPr>
          <p:cNvPr id="3" name="Content Placeholder 2"/>
          <p:cNvSpPr>
            <a:spLocks noGrp="1"/>
          </p:cNvSpPr>
          <p:nvPr>
            <p:ph sz="half" idx="1"/>
          </p:nvPr>
        </p:nvSpPr>
        <p:spPr>
          <a:xfrm>
            <a:off x="344774" y="1825625"/>
            <a:ext cx="5437959" cy="4895850"/>
          </a:xfrm>
        </p:spPr>
        <p:txBody>
          <a:bodyPr>
            <a:normAutofit/>
          </a:bodyPr>
          <a:lstStyle/>
          <a:p>
            <a:r>
              <a:rPr lang="en-US" dirty="0">
                <a:solidFill>
                  <a:srgbClr val="FFFF00"/>
                </a:solidFill>
              </a:rPr>
              <a:t>Shared memory: </a:t>
            </a:r>
            <a:r>
              <a:rPr lang="en-US" dirty="0"/>
              <a:t>all processors share a global address space. </a:t>
            </a:r>
          </a:p>
          <a:p>
            <a:r>
              <a:rPr lang="en-US" dirty="0">
                <a:solidFill>
                  <a:srgbClr val="FFFF00"/>
                </a:solidFill>
              </a:rPr>
              <a:t>Distributed memory: </a:t>
            </a:r>
            <a:r>
              <a:rPr lang="en-US" dirty="0"/>
              <a:t>each processor has local memory (cache) that is not visible to other processors.</a:t>
            </a:r>
          </a:p>
          <a:p>
            <a:r>
              <a:rPr lang="en-US" dirty="0">
                <a:solidFill>
                  <a:srgbClr val="FFFF00"/>
                </a:solidFill>
              </a:rPr>
              <a:t>Hybrid (distributed + shared):</a:t>
            </a:r>
            <a:r>
              <a:rPr lang="en-US" dirty="0"/>
              <a:t> is the most common in HPC:</a:t>
            </a:r>
          </a:p>
          <a:p>
            <a:pPr lvl="1"/>
            <a:r>
              <a:rPr lang="en-US" dirty="0"/>
              <a:t>Inside the node – shared memory</a:t>
            </a:r>
          </a:p>
          <a:p>
            <a:pPr lvl="1"/>
            <a:r>
              <a:rPr lang="en-US" dirty="0"/>
              <a:t>Between nodes – distributed memory</a:t>
            </a:r>
          </a:p>
        </p:txBody>
      </p:sp>
      <p:sp>
        <p:nvSpPr>
          <p:cNvPr id="5" name="Slide Number Placeholder 4"/>
          <p:cNvSpPr>
            <a:spLocks noGrp="1"/>
          </p:cNvSpPr>
          <p:nvPr>
            <p:ph type="sldNum" sz="quarter" idx="10"/>
          </p:nvPr>
        </p:nvSpPr>
        <p:spPr/>
        <p:txBody>
          <a:bodyPr/>
          <a:lstStyle/>
          <a:p>
            <a:fld id="{2BE017B6-6466-CA44-A203-DCC007137B39}" type="slidenum">
              <a:rPr lang="en-US" smtClean="0"/>
              <a:pPr/>
              <a:t>25</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86422" y="6481136"/>
            <a:ext cx="4751465" cy="430887"/>
          </a:xfrm>
          <a:prstGeom prst="rect">
            <a:avLst/>
          </a:prstGeom>
          <a:noFill/>
        </p:spPr>
        <p:txBody>
          <a:bodyPr wrap="square" rtlCol="0">
            <a:spAutoFit/>
          </a:bodyPr>
          <a:lstStyle/>
          <a:p>
            <a:r>
              <a:rPr lang="en-US" sz="1000" dirty="0"/>
              <a:t>Images from: https://</a:t>
            </a:r>
            <a:r>
              <a:rPr lang="en-US" sz="1000" dirty="0" err="1"/>
              <a:t>www.futurelearn.com</a:t>
            </a:r>
            <a:r>
              <a:rPr lang="en-US" sz="1000" dirty="0"/>
              <a:t>/courses/supercomputing/0/steps/24017</a:t>
            </a:r>
          </a:p>
          <a:p>
            <a:r>
              <a:rPr lang="en-US" sz="1000" dirty="0"/>
              <a:t>Lawrence Livermore National Laboratory Computing: https://</a:t>
            </a:r>
            <a:r>
              <a:rPr lang="en-US" sz="1000" dirty="0" err="1"/>
              <a:t>computing.llnl.gov</a:t>
            </a:r>
            <a:r>
              <a:rPr lang="en-US" sz="1000" dirty="0"/>
              <a:t>/</a:t>
            </a:r>
          </a:p>
          <a:p>
            <a:endParaRPr lang="en-US" sz="200" dirty="0"/>
          </a:p>
        </p:txBody>
      </p:sp>
      <p:pic>
        <p:nvPicPr>
          <p:cNvPr id="6" name="Picture 5">
            <a:extLst>
              <a:ext uri="{FF2B5EF4-FFF2-40B4-BE49-F238E27FC236}">
                <a16:creationId xmlns:a16="http://schemas.microsoft.com/office/drawing/2014/main" id="{CE0E5C99-3D73-8D44-9D95-37A84AF5D4BC}"/>
              </a:ext>
            </a:extLst>
          </p:cNvPr>
          <p:cNvPicPr>
            <a:picLocks noChangeAspect="1"/>
          </p:cNvPicPr>
          <p:nvPr/>
        </p:nvPicPr>
        <p:blipFill>
          <a:blip r:embed="rId3"/>
          <a:stretch>
            <a:fillRect/>
          </a:stretch>
        </p:blipFill>
        <p:spPr>
          <a:xfrm>
            <a:off x="6915253" y="727405"/>
            <a:ext cx="4622800" cy="2387600"/>
          </a:xfrm>
          <a:prstGeom prst="rect">
            <a:avLst/>
          </a:prstGeom>
        </p:spPr>
      </p:pic>
      <p:sp>
        <p:nvSpPr>
          <p:cNvPr id="7" name="TextBox 6">
            <a:extLst>
              <a:ext uri="{FF2B5EF4-FFF2-40B4-BE49-F238E27FC236}">
                <a16:creationId xmlns:a16="http://schemas.microsoft.com/office/drawing/2014/main" id="{151DC453-F0C6-4F47-B20F-9D5FFA8EA805}"/>
              </a:ext>
            </a:extLst>
          </p:cNvPr>
          <p:cNvSpPr txBox="1"/>
          <p:nvPr/>
        </p:nvSpPr>
        <p:spPr>
          <a:xfrm>
            <a:off x="7840064" y="442871"/>
            <a:ext cx="2353872" cy="369332"/>
          </a:xfrm>
          <a:prstGeom prst="rect">
            <a:avLst/>
          </a:prstGeom>
          <a:noFill/>
        </p:spPr>
        <p:txBody>
          <a:bodyPr wrap="square" rtlCol="0">
            <a:spAutoFit/>
          </a:bodyPr>
          <a:lstStyle/>
          <a:p>
            <a:pPr algn="ctr"/>
            <a:r>
              <a:rPr lang="en-US" dirty="0"/>
              <a:t>Shared memory</a:t>
            </a:r>
          </a:p>
        </p:txBody>
      </p:sp>
      <p:pic>
        <p:nvPicPr>
          <p:cNvPr id="11" name="Picture 10">
            <a:extLst>
              <a:ext uri="{FF2B5EF4-FFF2-40B4-BE49-F238E27FC236}">
                <a16:creationId xmlns:a16="http://schemas.microsoft.com/office/drawing/2014/main" id="{1E45A4EA-DA9C-0542-AA97-ABD65BCBB26E}"/>
              </a:ext>
            </a:extLst>
          </p:cNvPr>
          <p:cNvPicPr>
            <a:picLocks noChangeAspect="1"/>
          </p:cNvPicPr>
          <p:nvPr/>
        </p:nvPicPr>
        <p:blipFill>
          <a:blip r:embed="rId4"/>
          <a:stretch>
            <a:fillRect/>
          </a:stretch>
        </p:blipFill>
        <p:spPr>
          <a:xfrm>
            <a:off x="6235908" y="3734747"/>
            <a:ext cx="5524292" cy="1902812"/>
          </a:xfrm>
          <a:prstGeom prst="rect">
            <a:avLst/>
          </a:prstGeom>
        </p:spPr>
      </p:pic>
      <p:sp>
        <p:nvSpPr>
          <p:cNvPr id="14" name="TextBox 13">
            <a:extLst>
              <a:ext uri="{FF2B5EF4-FFF2-40B4-BE49-F238E27FC236}">
                <a16:creationId xmlns:a16="http://schemas.microsoft.com/office/drawing/2014/main" id="{A3835C71-EEAB-CB4E-9F94-49DF855AA5DE}"/>
              </a:ext>
            </a:extLst>
          </p:cNvPr>
          <p:cNvSpPr txBox="1"/>
          <p:nvPr/>
        </p:nvSpPr>
        <p:spPr>
          <a:xfrm>
            <a:off x="7824864" y="3284583"/>
            <a:ext cx="2803577" cy="369332"/>
          </a:xfrm>
          <a:prstGeom prst="rect">
            <a:avLst/>
          </a:prstGeom>
          <a:noFill/>
        </p:spPr>
        <p:txBody>
          <a:bodyPr wrap="square" rtlCol="0">
            <a:spAutoFit/>
          </a:bodyPr>
          <a:lstStyle/>
          <a:p>
            <a:pPr algn="ctr"/>
            <a:r>
              <a:rPr lang="en-US" dirty="0"/>
              <a:t>Distributed/Hybrid memory</a:t>
            </a:r>
          </a:p>
        </p:txBody>
      </p:sp>
    </p:spTree>
    <p:extLst>
      <p:ext uri="{BB962C8B-B14F-4D97-AF65-F5344CB8AC3E}">
        <p14:creationId xmlns:p14="http://schemas.microsoft.com/office/powerpoint/2010/main" val="427659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075"/>
            <a:ext cx="6190938" cy="1325563"/>
          </a:xfrm>
        </p:spPr>
        <p:txBody>
          <a:bodyPr>
            <a:noAutofit/>
          </a:bodyPr>
          <a:lstStyle/>
          <a:p>
            <a:pPr algn="ctr"/>
            <a:r>
              <a:rPr lang="en-US" sz="4000" dirty="0"/>
              <a:t>Data parallel model  (PGAS)</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Partitioned Global Address Space (PGAS) involves a shared data structure segmentation by task.</a:t>
            </a:r>
          </a:p>
          <a:p>
            <a:r>
              <a:rPr lang="en-US" dirty="0"/>
              <a:t>Each task typically performs the same operation on a different data segment.</a:t>
            </a:r>
          </a:p>
          <a:p>
            <a:r>
              <a:rPr lang="en-US" dirty="0"/>
              <a:t>Data structure can be shared memory or distributed memory.</a:t>
            </a:r>
          </a:p>
          <a:p>
            <a:r>
              <a:rPr lang="en-US" dirty="0"/>
              <a:t>The programmer specifies data distribution and alignment.</a:t>
            </a:r>
          </a:p>
          <a:p>
            <a:endParaRPr lang="en-US" b="1"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26</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6" name="Picture 5">
            <a:extLst>
              <a:ext uri="{FF2B5EF4-FFF2-40B4-BE49-F238E27FC236}">
                <a16:creationId xmlns:a16="http://schemas.microsoft.com/office/drawing/2014/main" id="{D608C72F-5B31-1E40-B509-1FC7DD42D30A}"/>
              </a:ext>
            </a:extLst>
          </p:cNvPr>
          <p:cNvPicPr>
            <a:picLocks noChangeAspect="1"/>
          </p:cNvPicPr>
          <p:nvPr/>
        </p:nvPicPr>
        <p:blipFill>
          <a:blip r:embed="rId3"/>
          <a:stretch>
            <a:fillRect/>
          </a:stretch>
        </p:blipFill>
        <p:spPr>
          <a:xfrm>
            <a:off x="6311900" y="500037"/>
            <a:ext cx="5410200" cy="4876800"/>
          </a:xfrm>
          <a:prstGeom prst="rect">
            <a:avLst/>
          </a:prstGeom>
        </p:spPr>
      </p:pic>
    </p:spTree>
    <p:extLst>
      <p:ext uri="{BB962C8B-B14F-4D97-AF65-F5344CB8AC3E}">
        <p14:creationId xmlns:p14="http://schemas.microsoft.com/office/powerpoint/2010/main" val="1810117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sz="4800" dirty="0"/>
              <a:t>Hybrid model</a:t>
            </a:r>
          </a:p>
        </p:txBody>
      </p:sp>
      <p:sp>
        <p:nvSpPr>
          <p:cNvPr id="3" name="Content Placeholder 2"/>
          <p:cNvSpPr>
            <a:spLocks noGrp="1"/>
          </p:cNvSpPr>
          <p:nvPr>
            <p:ph sz="half" idx="1"/>
          </p:nvPr>
        </p:nvSpPr>
        <p:spPr>
          <a:xfrm>
            <a:off x="464696" y="1777427"/>
            <a:ext cx="5557881" cy="4955837"/>
          </a:xfrm>
        </p:spPr>
        <p:txBody>
          <a:bodyPr>
            <a:normAutofit/>
          </a:bodyPr>
          <a:lstStyle/>
          <a:p>
            <a:pPr marL="0" indent="0">
              <a:buNone/>
            </a:pPr>
            <a:r>
              <a:rPr lang="en-US" dirty="0"/>
              <a:t>Combines several of the previously described models. </a:t>
            </a:r>
          </a:p>
          <a:p>
            <a:pPr marL="0" indent="0">
              <a:buNone/>
            </a:pPr>
            <a:r>
              <a:rPr lang="en-US" dirty="0"/>
              <a:t>The most popular models:</a:t>
            </a:r>
          </a:p>
          <a:p>
            <a:r>
              <a:rPr lang="en-US" dirty="0">
                <a:solidFill>
                  <a:srgbClr val="FFFF00"/>
                </a:solidFill>
              </a:rPr>
              <a:t>MPI-OpenMP: </a:t>
            </a:r>
          </a:p>
          <a:p>
            <a:pPr lvl="1"/>
            <a:r>
              <a:rPr lang="en-US" dirty="0"/>
              <a:t>OpenMP threads are used within each node for shared memory.</a:t>
            </a:r>
          </a:p>
          <a:p>
            <a:pPr lvl="1"/>
            <a:r>
              <a:rPr lang="en-US" dirty="0"/>
              <a:t>MPI processes are used for communication between nodes.</a:t>
            </a:r>
          </a:p>
          <a:p>
            <a:r>
              <a:rPr lang="en-US" dirty="0">
                <a:solidFill>
                  <a:srgbClr val="FFFF00"/>
                </a:solidFill>
              </a:rPr>
              <a:t>CPU-GPU with MPI: </a:t>
            </a:r>
            <a:r>
              <a:rPr lang="en-US" sz="2400" dirty="0"/>
              <a:t>the Graphic Processing Unit (GPU) is combined with CPUs and MPI processes run on CPUs to communicate over the network.</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27</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7" name="Picture 6">
            <a:extLst>
              <a:ext uri="{FF2B5EF4-FFF2-40B4-BE49-F238E27FC236}">
                <a16:creationId xmlns:a16="http://schemas.microsoft.com/office/drawing/2014/main" id="{A17DBC0A-DB2F-ED43-B76D-0231ADCE311C}"/>
              </a:ext>
            </a:extLst>
          </p:cNvPr>
          <p:cNvPicPr>
            <a:picLocks noChangeAspect="1"/>
          </p:cNvPicPr>
          <p:nvPr/>
        </p:nvPicPr>
        <p:blipFill>
          <a:blip r:embed="rId3"/>
          <a:stretch>
            <a:fillRect/>
          </a:stretch>
        </p:blipFill>
        <p:spPr>
          <a:xfrm>
            <a:off x="6220918" y="0"/>
            <a:ext cx="5739013" cy="5581471"/>
          </a:xfrm>
          <a:prstGeom prst="rect">
            <a:avLst/>
          </a:prstGeom>
        </p:spPr>
      </p:pic>
    </p:spTree>
    <p:extLst>
      <p:ext uri="{BB962C8B-B14F-4D97-AF65-F5344CB8AC3E}">
        <p14:creationId xmlns:p14="http://schemas.microsoft.com/office/powerpoint/2010/main" val="2668189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OpenMP &amp; MPI basics</a:t>
            </a:r>
          </a:p>
        </p:txBody>
      </p:sp>
    </p:spTree>
    <p:extLst>
      <p:ext uri="{BB962C8B-B14F-4D97-AF65-F5344CB8AC3E}">
        <p14:creationId xmlns:p14="http://schemas.microsoft.com/office/powerpoint/2010/main" val="246529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566815-2A81-BC47-9300-F3A940102201}"/>
              </a:ext>
            </a:extLst>
          </p:cNvPr>
          <p:cNvSpPr>
            <a:spLocks noGrp="1"/>
          </p:cNvSpPr>
          <p:nvPr>
            <p:ph type="sldNum" sz="quarter" idx="10"/>
          </p:nvPr>
        </p:nvSpPr>
        <p:spPr/>
        <p:txBody>
          <a:bodyPr/>
          <a:lstStyle/>
          <a:p>
            <a:fld id="{2BE017B6-6466-CA44-A203-DCC007137B39}" type="slidenum">
              <a:rPr lang="en-US" smtClean="0"/>
              <a:pPr/>
              <a:t>29</a:t>
            </a:fld>
            <a:endParaRPr lang="en-US" dirty="0"/>
          </a:p>
        </p:txBody>
      </p:sp>
      <p:sp>
        <p:nvSpPr>
          <p:cNvPr id="4" name="Title 3">
            <a:extLst>
              <a:ext uri="{FF2B5EF4-FFF2-40B4-BE49-F238E27FC236}">
                <a16:creationId xmlns:a16="http://schemas.microsoft.com/office/drawing/2014/main" id="{06C61882-AC2F-4F44-8A5D-B900E2264C3D}"/>
              </a:ext>
            </a:extLst>
          </p:cNvPr>
          <p:cNvSpPr>
            <a:spLocks noGrp="1"/>
          </p:cNvSpPr>
          <p:nvPr>
            <p:ph type="title"/>
          </p:nvPr>
        </p:nvSpPr>
        <p:spPr/>
        <p:txBody>
          <a:bodyPr/>
          <a:lstStyle/>
          <a:p>
            <a:r>
              <a:rPr lang="en-US" dirty="0"/>
              <a:t>OpenMP &amp; MPI basics</a:t>
            </a:r>
          </a:p>
        </p:txBody>
      </p:sp>
      <p:sp>
        <p:nvSpPr>
          <p:cNvPr id="5" name="Content Placeholder 2">
            <a:extLst>
              <a:ext uri="{FF2B5EF4-FFF2-40B4-BE49-F238E27FC236}">
                <a16:creationId xmlns:a16="http://schemas.microsoft.com/office/drawing/2014/main" id="{DA86B9FD-287E-AF4D-98E8-5D18D6BEC69D}"/>
              </a:ext>
            </a:extLst>
          </p:cNvPr>
          <p:cNvSpPr>
            <a:spLocks noGrp="1"/>
          </p:cNvSpPr>
          <p:nvPr>
            <p:ph sz="half" idx="1"/>
          </p:nvPr>
        </p:nvSpPr>
        <p:spPr>
          <a:xfrm>
            <a:off x="6351247" y="1643062"/>
            <a:ext cx="5467940" cy="4895850"/>
          </a:xfrm>
        </p:spPr>
        <p:txBody>
          <a:bodyPr>
            <a:normAutofit/>
          </a:bodyPr>
          <a:lstStyle/>
          <a:p>
            <a:pPr marL="0" indent="0">
              <a:buNone/>
            </a:pPr>
            <a:r>
              <a:rPr lang="en-US" sz="2000" b="1" u="sng" dirty="0">
                <a:solidFill>
                  <a:schemeClr val="tx1"/>
                </a:solidFill>
              </a:rPr>
              <a:t>MPI concepts (Python objects):</a:t>
            </a:r>
            <a:endParaRPr lang="en-US" sz="2000" dirty="0">
              <a:solidFill>
                <a:schemeClr val="tx1"/>
              </a:solidFill>
            </a:endParaRPr>
          </a:p>
          <a:p>
            <a:r>
              <a:rPr lang="en-US" sz="2000" dirty="0">
                <a:solidFill>
                  <a:schemeClr val="tx1"/>
                </a:solidFill>
              </a:rPr>
              <a:t>Rank – the MPI process ID.</a:t>
            </a:r>
          </a:p>
          <a:p>
            <a:r>
              <a:rPr lang="en-US" sz="2000" dirty="0">
                <a:solidFill>
                  <a:schemeClr val="tx1"/>
                </a:solidFill>
              </a:rPr>
              <a:t>Communicator – connects groups of processes (</a:t>
            </a:r>
            <a:r>
              <a:rPr lang="en-US" sz="2000" b="1" dirty="0" err="1">
                <a:solidFill>
                  <a:schemeClr val="tx1"/>
                </a:solidFill>
                <a:latin typeface="Courier New" panose="02070309020205020404" pitchFamily="49" charset="0"/>
                <a:cs typeface="Courier New" panose="02070309020205020404" pitchFamily="49" charset="0"/>
              </a:rPr>
              <a:t>Comm</a:t>
            </a:r>
            <a:r>
              <a:rPr lang="en-US" sz="2000" b="1"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rPr>
              <a:t>class).</a:t>
            </a:r>
          </a:p>
          <a:p>
            <a:r>
              <a:rPr lang="en-US" sz="2000" dirty="0">
                <a:solidFill>
                  <a:schemeClr val="tx1"/>
                </a:solidFill>
              </a:rPr>
              <a:t>Point-to-point communication – includes basic commands (</a:t>
            </a:r>
            <a:r>
              <a:rPr lang="en-US" sz="2000" b="1" dirty="0">
                <a:solidFill>
                  <a:schemeClr val="tx1"/>
                </a:solidFill>
                <a:latin typeface="Courier New" panose="02070309020205020404" pitchFamily="49" charset="0"/>
                <a:cs typeface="Courier New" panose="02070309020205020404" pitchFamily="49" charset="0"/>
              </a:rPr>
              <a:t>send(),</a:t>
            </a:r>
            <a:r>
              <a:rPr lang="en-US" sz="2000" b="1" dirty="0" err="1">
                <a:solidFill>
                  <a:schemeClr val="tx1"/>
                </a:solidFill>
                <a:latin typeface="Courier New" panose="02070309020205020404" pitchFamily="49" charset="0"/>
                <a:cs typeface="Courier New" panose="02070309020205020404" pitchFamily="49" charset="0"/>
              </a:rPr>
              <a:t>recv</a:t>
            </a:r>
            <a:r>
              <a:rPr lang="en-US" sz="2000" b="1" dirty="0">
                <a:solidFill>
                  <a:schemeClr val="tx1"/>
                </a:solidFill>
                <a:latin typeface="Courier New" panose="02070309020205020404" pitchFamily="49" charset="0"/>
                <a:cs typeface="Courier New" panose="02070309020205020404" pitchFamily="49" charset="0"/>
              </a:rPr>
              <a:t>()</a:t>
            </a:r>
            <a:r>
              <a:rPr lang="en-US" sz="2000" dirty="0">
                <a:solidFill>
                  <a:schemeClr val="tx1"/>
                </a:solidFill>
              </a:rPr>
              <a:t>).</a:t>
            </a:r>
          </a:p>
          <a:p>
            <a:r>
              <a:rPr lang="en-US" sz="2000" dirty="0">
                <a:solidFill>
                  <a:schemeClr val="tx1"/>
                </a:solidFill>
              </a:rPr>
              <a:t>Collective communication – involves communication between groups of processes (</a:t>
            </a:r>
            <a:r>
              <a:rPr lang="en-US" sz="2000" b="1" dirty="0" err="1">
                <a:solidFill>
                  <a:schemeClr val="tx1"/>
                </a:solidFill>
                <a:latin typeface="Courier New" panose="02070309020205020404" pitchFamily="49" charset="0"/>
                <a:cs typeface="Courier New" panose="02070309020205020404" pitchFamily="49" charset="0"/>
              </a:rPr>
              <a:t>bcast</a:t>
            </a:r>
            <a:r>
              <a:rPr lang="en-US" sz="2000" b="1" dirty="0">
                <a:solidFill>
                  <a:schemeClr val="tx1"/>
                </a:solidFill>
                <a:latin typeface="Courier New" panose="02070309020205020404" pitchFamily="49" charset="0"/>
                <a:cs typeface="Courier New" panose="02070309020205020404" pitchFamily="49" charset="0"/>
              </a:rPr>
              <a:t>(),scatter(),gather()</a:t>
            </a:r>
            <a:r>
              <a:rPr lang="en-US" sz="2000" dirty="0">
                <a:solidFill>
                  <a:schemeClr val="tx1"/>
                </a:solidFill>
              </a:rPr>
              <a:t>). </a:t>
            </a:r>
          </a:p>
          <a:p>
            <a:r>
              <a:rPr lang="en-US" sz="2000" dirty="0">
                <a:solidFill>
                  <a:schemeClr val="tx1"/>
                </a:solidFill>
              </a:rPr>
              <a:t>Collective communicators will distribute/collect data evenly across all ranks. </a:t>
            </a:r>
          </a:p>
          <a:p>
            <a:endParaRPr lang="en-US" sz="2000" dirty="0">
              <a:solidFill>
                <a:schemeClr val="tx1"/>
              </a:solidFill>
            </a:endParaRPr>
          </a:p>
        </p:txBody>
      </p:sp>
      <p:sp>
        <p:nvSpPr>
          <p:cNvPr id="8" name="Content Placeholder 3">
            <a:extLst>
              <a:ext uri="{FF2B5EF4-FFF2-40B4-BE49-F238E27FC236}">
                <a16:creationId xmlns:a16="http://schemas.microsoft.com/office/drawing/2014/main" id="{2683DDD9-123F-1B4E-B13B-BEAB197D9E6D}"/>
              </a:ext>
            </a:extLst>
          </p:cNvPr>
          <p:cNvSpPr txBox="1">
            <a:spLocks/>
          </p:cNvSpPr>
          <p:nvPr/>
        </p:nvSpPr>
        <p:spPr>
          <a:xfrm>
            <a:off x="185979" y="1597023"/>
            <a:ext cx="4916358" cy="4895851"/>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u="sng" dirty="0"/>
              <a:t>OpenMP in C++ code:</a:t>
            </a:r>
          </a:p>
          <a:p>
            <a:r>
              <a:rPr lang="en-US" sz="2000" dirty="0"/>
              <a:t>To use OpenMP library in C++, we added line, which includes OpenMP headers:</a:t>
            </a:r>
          </a:p>
          <a:p>
            <a:pPr marL="0" indent="0">
              <a:buFont typeface="Arial"/>
              <a:buNone/>
            </a:pPr>
            <a:r>
              <a:rPr lang="en-US" sz="1800" dirty="0"/>
              <a:t> </a:t>
            </a:r>
            <a:endParaRPr lang="en-US" sz="2000" dirty="0"/>
          </a:p>
          <a:p>
            <a:r>
              <a:rPr lang="en-US" sz="2000" dirty="0"/>
              <a:t>Parallel code segments start with the following statement:</a:t>
            </a:r>
          </a:p>
          <a:p>
            <a:pPr marL="0" indent="0">
              <a:buFont typeface="Arial"/>
              <a:buNone/>
            </a:pPr>
            <a:endParaRPr lang="en-US" sz="2000" dirty="0"/>
          </a:p>
          <a:p>
            <a:r>
              <a:rPr lang="en-US" sz="2000" dirty="0"/>
              <a:t>The GNU (g++) compiler supports OpenMP and can be used to compile C++ with OpenMP.</a:t>
            </a:r>
          </a:p>
          <a:p>
            <a:endParaRPr lang="en-US" sz="2000" dirty="0"/>
          </a:p>
          <a:p>
            <a:pPr marL="0" indent="0">
              <a:buFont typeface="Arial"/>
              <a:buNone/>
            </a:pPr>
            <a:endParaRPr lang="en-US" sz="2000" dirty="0"/>
          </a:p>
        </p:txBody>
      </p:sp>
      <p:sp>
        <p:nvSpPr>
          <p:cNvPr id="9" name="TextBox 8">
            <a:extLst>
              <a:ext uri="{FF2B5EF4-FFF2-40B4-BE49-F238E27FC236}">
                <a16:creationId xmlns:a16="http://schemas.microsoft.com/office/drawing/2014/main" id="{DB78FEA7-97A9-CC45-A180-B8C3EA5723BC}"/>
              </a:ext>
            </a:extLst>
          </p:cNvPr>
          <p:cNvSpPr txBox="1"/>
          <p:nvPr/>
        </p:nvSpPr>
        <p:spPr>
          <a:xfrm>
            <a:off x="255248" y="2576680"/>
            <a:ext cx="4916358" cy="369332"/>
          </a:xfrm>
          <a:prstGeom prst="rect">
            <a:avLst/>
          </a:prstGeom>
          <a:solidFill>
            <a:schemeClr val="bg1">
              <a:lumMod val="95000"/>
            </a:schemeClr>
          </a:solidFill>
          <a:ln>
            <a:solidFill>
              <a:schemeClr val="bg2"/>
            </a:solidFill>
          </a:ln>
        </p:spPr>
        <p:txBody>
          <a:bodyPr wrap="square" rtlCol="0">
            <a:spAutoFit/>
          </a:bodyPr>
          <a:lstStyle/>
          <a:p>
            <a:r>
              <a:rPr lang="en-US" dirty="0">
                <a:solidFill>
                  <a:srgbClr val="FF40FF"/>
                </a:solidFill>
                <a:latin typeface="Courier New" panose="02070309020205020404" pitchFamily="49" charset="0"/>
                <a:cs typeface="Courier New" panose="02070309020205020404" pitchFamily="49" charset="0"/>
              </a:rPr>
              <a:t>#include </a:t>
            </a:r>
            <a:r>
              <a:rPr lang="en-US" dirty="0">
                <a:solidFill>
                  <a:srgbClr val="E11A2C"/>
                </a:solidFill>
                <a:latin typeface="Courier New" panose="02070309020205020404" pitchFamily="49" charset="0"/>
                <a:cs typeface="Courier New" panose="02070309020205020404" pitchFamily="49" charset="0"/>
              </a:rPr>
              <a:t>&lt;</a:t>
            </a:r>
            <a:r>
              <a:rPr lang="en-US" dirty="0" err="1">
                <a:solidFill>
                  <a:srgbClr val="E11A2C"/>
                </a:solidFill>
                <a:latin typeface="Courier New" panose="02070309020205020404" pitchFamily="49" charset="0"/>
                <a:cs typeface="Courier New" panose="02070309020205020404" pitchFamily="49" charset="0"/>
              </a:rPr>
              <a:t>omp.h</a:t>
            </a:r>
            <a:r>
              <a:rPr lang="en-US" dirty="0">
                <a:solidFill>
                  <a:srgbClr val="E11A2C"/>
                </a:solidFill>
                <a:latin typeface="Courier New" panose="02070309020205020404" pitchFamily="49" charset="0"/>
                <a:cs typeface="Courier New" panose="02070309020205020404" pitchFamily="49" charset="0"/>
              </a:rPr>
              <a:t>&gt;</a:t>
            </a:r>
          </a:p>
        </p:txBody>
      </p:sp>
      <p:sp>
        <p:nvSpPr>
          <p:cNvPr id="10" name="TextBox 9">
            <a:extLst>
              <a:ext uri="{FF2B5EF4-FFF2-40B4-BE49-F238E27FC236}">
                <a16:creationId xmlns:a16="http://schemas.microsoft.com/office/drawing/2014/main" id="{787E8ACC-9E88-3146-9D62-5F54FBE05CAA}"/>
              </a:ext>
            </a:extLst>
          </p:cNvPr>
          <p:cNvSpPr txBox="1"/>
          <p:nvPr/>
        </p:nvSpPr>
        <p:spPr>
          <a:xfrm>
            <a:off x="255247" y="3647338"/>
            <a:ext cx="4916359" cy="369332"/>
          </a:xfrm>
          <a:prstGeom prst="rect">
            <a:avLst/>
          </a:prstGeom>
          <a:solidFill>
            <a:schemeClr val="bg1">
              <a:lumMod val="95000"/>
            </a:schemeClr>
          </a:solidFill>
          <a:ln>
            <a:solidFill>
              <a:schemeClr val="bg2"/>
            </a:solidFill>
          </a:ln>
        </p:spPr>
        <p:txBody>
          <a:bodyPr wrap="square" rtlCol="0">
            <a:spAutoFit/>
          </a:bodyPr>
          <a:lstStyle/>
          <a:p>
            <a:r>
              <a:rPr lang="en-US" dirty="0">
                <a:solidFill>
                  <a:srgbClr val="FF40FF"/>
                </a:solidFill>
                <a:latin typeface="Courier New" panose="02070309020205020404" pitchFamily="49" charset="0"/>
                <a:cs typeface="Courier New" panose="02070309020205020404" pitchFamily="49" charset="0"/>
              </a:rPr>
              <a:t>#pragma </a:t>
            </a:r>
            <a:r>
              <a:rPr lang="en-US" dirty="0" err="1">
                <a:solidFill>
                  <a:srgbClr val="FF40FF"/>
                </a:solidFill>
                <a:latin typeface="Courier New" panose="02070309020205020404" pitchFamily="49" charset="0"/>
                <a:cs typeface="Courier New" panose="02070309020205020404" pitchFamily="49" charset="0"/>
              </a:rPr>
              <a:t>omp</a:t>
            </a:r>
            <a:r>
              <a:rPr lang="en-US" dirty="0">
                <a:solidFill>
                  <a:srgbClr val="FF40FF"/>
                </a:solidFill>
                <a:latin typeface="Courier New" panose="02070309020205020404" pitchFamily="49" charset="0"/>
                <a:cs typeface="Courier New" panose="02070309020205020404" pitchFamily="49" charset="0"/>
              </a:rPr>
              <a:t> parallel </a:t>
            </a:r>
            <a:r>
              <a:rPr lang="en-US" dirty="0">
                <a:solidFill>
                  <a:schemeClr val="accent2"/>
                </a:solidFill>
                <a:latin typeface="Courier New" panose="02070309020205020404" pitchFamily="49" charset="0"/>
                <a:cs typeface="Courier New" panose="02070309020205020404" pitchFamily="49" charset="0"/>
              </a:rPr>
              <a:t>for</a:t>
            </a:r>
            <a:endParaRPr lang="en-US"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BF9101EB-7F6D-D34A-BCD0-D358ECE85978}"/>
              </a:ext>
            </a:extLst>
          </p:cNvPr>
          <p:cNvSpPr txBox="1"/>
          <p:nvPr/>
        </p:nvSpPr>
        <p:spPr>
          <a:xfrm>
            <a:off x="393847" y="5260977"/>
            <a:ext cx="5888132" cy="135421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u="sng" dirty="0">
                <a:solidFill>
                  <a:schemeClr val="bg1"/>
                </a:solidFill>
              </a:rPr>
              <a:t>OpenMP principles:</a:t>
            </a:r>
          </a:p>
          <a:p>
            <a:pPr marL="285750" indent="-285750">
              <a:buFont typeface="Arial" panose="020B0604020202020204" pitchFamily="34" charset="0"/>
              <a:buChar char="•"/>
            </a:pPr>
            <a:r>
              <a:rPr lang="en-US" sz="1600" dirty="0">
                <a:solidFill>
                  <a:schemeClr val="bg1"/>
                </a:solidFill>
              </a:rPr>
              <a:t>Uses the “fork-join” method: a single master process forks multiple threads at parallel parts of the code, then joins them.  </a:t>
            </a:r>
          </a:p>
          <a:p>
            <a:pPr marL="285750" indent="-285750">
              <a:buFont typeface="Arial" panose="020B0604020202020204" pitchFamily="34" charset="0"/>
              <a:buChar char="•"/>
            </a:pPr>
            <a:r>
              <a:rPr lang="en-US" sz="1600" dirty="0">
                <a:solidFill>
                  <a:schemeClr val="bg1"/>
                </a:solidFill>
              </a:rPr>
              <a:t>Most data is shared. Can be further controlled by programmer. </a:t>
            </a:r>
          </a:p>
          <a:p>
            <a:pPr marL="285750" indent="-285750">
              <a:buFont typeface="Arial" panose="020B0604020202020204" pitchFamily="34" charset="0"/>
              <a:buChar char="•"/>
            </a:pPr>
            <a:r>
              <a:rPr lang="en-US" sz="1600" dirty="0">
                <a:solidFill>
                  <a:schemeClr val="bg1"/>
                </a:solidFill>
              </a:rPr>
              <a:t>No I/O synchronization. </a:t>
            </a:r>
          </a:p>
        </p:txBody>
      </p:sp>
    </p:spTree>
    <p:extLst>
      <p:ext uri="{BB962C8B-B14F-4D97-AF65-F5344CB8AC3E}">
        <p14:creationId xmlns:p14="http://schemas.microsoft.com/office/powerpoint/2010/main" val="153595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MPI on Discovery</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Discovery has multiple MPI modules to chose from.</a:t>
            </a:r>
          </a:p>
          <a:p>
            <a:r>
              <a:rPr lang="en-US" dirty="0"/>
              <a:t>You should always use MPI libraries suitable to the type of compiler you are using.</a:t>
            </a:r>
          </a:p>
          <a:p>
            <a:r>
              <a:rPr lang="en-US" dirty="0"/>
              <a:t>Most commonly used compilers:</a:t>
            </a:r>
          </a:p>
          <a:p>
            <a:pPr lvl="1"/>
            <a:r>
              <a:rPr lang="en-US" dirty="0"/>
              <a:t>Intel compilers: </a:t>
            </a:r>
          </a:p>
          <a:p>
            <a:pPr marL="457200" lvl="1" indent="0">
              <a:buNone/>
            </a:pPr>
            <a:endParaRPr lang="en-US" dirty="0"/>
          </a:p>
          <a:p>
            <a:pPr lvl="1"/>
            <a:r>
              <a:rPr lang="en-US" dirty="0"/>
              <a:t>GNU compilers: </a:t>
            </a:r>
          </a:p>
          <a:p>
            <a:pPr lvl="1"/>
            <a:endParaRPr lang="en-US"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30</a:t>
            </a:fld>
            <a:endParaRPr lang="en-US" dirty="0"/>
          </a:p>
        </p:txBody>
      </p:sp>
      <p:sp>
        <p:nvSpPr>
          <p:cNvPr id="7" name="Content Placeholder 3">
            <a:extLst>
              <a:ext uri="{FF2B5EF4-FFF2-40B4-BE49-F238E27FC236}">
                <a16:creationId xmlns:a16="http://schemas.microsoft.com/office/drawing/2014/main" id="{DDCD4AD9-C60A-8F4C-A4A4-D20CFFEC0F39}"/>
              </a:ext>
            </a:extLst>
          </p:cNvPr>
          <p:cNvSpPr>
            <a:spLocks noGrp="1"/>
          </p:cNvSpPr>
          <p:nvPr>
            <p:ph sz="half" idx="2"/>
          </p:nvPr>
        </p:nvSpPr>
        <p:spPr>
          <a:xfrm>
            <a:off x="6415790" y="596431"/>
            <a:ext cx="5501390" cy="5039873"/>
          </a:xfrm>
        </p:spPr>
        <p:txBody>
          <a:bodyPr>
            <a:normAutofit/>
          </a:bodyPr>
          <a:lstStyle/>
          <a:p>
            <a:pPr marL="0" indent="0">
              <a:buNone/>
            </a:pPr>
            <a:r>
              <a:rPr lang="en-US" sz="2400" b="1" u="sng" dirty="0"/>
              <a:t>MPI </a:t>
            </a:r>
          </a:p>
          <a:p>
            <a:pPr marL="0" indent="0">
              <a:buNone/>
            </a:pPr>
            <a:r>
              <a:rPr lang="en-US" sz="2400" dirty="0"/>
              <a:t>Though MPI has be standardized, there are many library implementations:</a:t>
            </a:r>
          </a:p>
          <a:p>
            <a:r>
              <a:rPr lang="en-US" sz="2400" dirty="0"/>
              <a:t>Open MPI: </a:t>
            </a:r>
          </a:p>
          <a:p>
            <a:endParaRPr lang="en-US" sz="2400" dirty="0"/>
          </a:p>
          <a:p>
            <a:r>
              <a:rPr lang="en-US" sz="2400" dirty="0"/>
              <a:t>MPICH:</a:t>
            </a:r>
          </a:p>
          <a:p>
            <a:endParaRPr lang="en-US" sz="2400" dirty="0"/>
          </a:p>
          <a:p>
            <a:r>
              <a:rPr lang="en-US" sz="2400" dirty="0"/>
              <a:t>MVAPICH2:</a:t>
            </a:r>
          </a:p>
          <a:p>
            <a:endParaRPr lang="en-US" sz="2400" dirty="0"/>
          </a:p>
          <a:p>
            <a:r>
              <a:rPr lang="en-US" sz="2400" dirty="0"/>
              <a:t>Intel MPI:</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4FFA96BF-1BE6-E447-BB85-E841CB5C13C9}"/>
              </a:ext>
            </a:extLst>
          </p:cNvPr>
          <p:cNvSpPr txBox="1"/>
          <p:nvPr/>
        </p:nvSpPr>
        <p:spPr>
          <a:xfrm>
            <a:off x="838200" y="4859035"/>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intel</a:t>
            </a:r>
          </a:p>
        </p:txBody>
      </p:sp>
      <p:sp>
        <p:nvSpPr>
          <p:cNvPr id="11" name="TextBox 10">
            <a:extLst>
              <a:ext uri="{FF2B5EF4-FFF2-40B4-BE49-F238E27FC236}">
                <a16:creationId xmlns:a16="http://schemas.microsoft.com/office/drawing/2014/main" id="{6A97083D-6FFF-C94D-9CC1-91775EC133DA}"/>
              </a:ext>
            </a:extLst>
          </p:cNvPr>
          <p:cNvSpPr txBox="1"/>
          <p:nvPr/>
        </p:nvSpPr>
        <p:spPr>
          <a:xfrm>
            <a:off x="838200" y="5682150"/>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gcc</a:t>
            </a:r>
            <a:endParaRPr lang="en-US"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8C2968E-E16B-B04C-80AC-C2E4325A3A60}"/>
              </a:ext>
            </a:extLst>
          </p:cNvPr>
          <p:cNvSpPr txBox="1"/>
          <p:nvPr/>
        </p:nvSpPr>
        <p:spPr>
          <a:xfrm>
            <a:off x="6461590" y="5594520"/>
            <a:ext cx="4046930" cy="9233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Note: MPI module names will include the compiler, unless compiled with the default GNU 4.8.5 OS compiler.</a:t>
            </a:r>
          </a:p>
        </p:txBody>
      </p:sp>
      <p:sp>
        <p:nvSpPr>
          <p:cNvPr id="12" name="TextBox 11">
            <a:extLst>
              <a:ext uri="{FF2B5EF4-FFF2-40B4-BE49-F238E27FC236}">
                <a16:creationId xmlns:a16="http://schemas.microsoft.com/office/drawing/2014/main" id="{7FB03AEA-C37C-844F-8095-6C25F5489366}"/>
              </a:ext>
            </a:extLst>
          </p:cNvPr>
          <p:cNvSpPr txBox="1"/>
          <p:nvPr/>
        </p:nvSpPr>
        <p:spPr>
          <a:xfrm>
            <a:off x="6544734" y="2313207"/>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openmpi</a:t>
            </a:r>
            <a:endParaRPr lang="en-US"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0E158400-BB29-F644-BF89-689436F5D831}"/>
              </a:ext>
            </a:extLst>
          </p:cNvPr>
          <p:cNvSpPr txBox="1"/>
          <p:nvPr/>
        </p:nvSpPr>
        <p:spPr>
          <a:xfrm>
            <a:off x="6544734" y="3252685"/>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mpich</a:t>
            </a:r>
            <a:endParaRPr lang="en-US"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39188D37-7760-FD43-8642-4877543D1652}"/>
              </a:ext>
            </a:extLst>
          </p:cNvPr>
          <p:cNvSpPr txBox="1"/>
          <p:nvPr/>
        </p:nvSpPr>
        <p:spPr>
          <a:xfrm>
            <a:off x="6544734" y="4135810"/>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mvapich2</a:t>
            </a:r>
          </a:p>
        </p:txBody>
      </p:sp>
      <p:sp>
        <p:nvSpPr>
          <p:cNvPr id="15" name="TextBox 14">
            <a:extLst>
              <a:ext uri="{FF2B5EF4-FFF2-40B4-BE49-F238E27FC236}">
                <a16:creationId xmlns:a16="http://schemas.microsoft.com/office/drawing/2014/main" id="{879D7C65-DD75-ED4B-9D2F-418A28E5F42F}"/>
              </a:ext>
            </a:extLst>
          </p:cNvPr>
          <p:cNvSpPr txBox="1"/>
          <p:nvPr/>
        </p:nvSpPr>
        <p:spPr>
          <a:xfrm>
            <a:off x="6544734" y="5011359"/>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intel</a:t>
            </a:r>
          </a:p>
        </p:txBody>
      </p:sp>
    </p:spTree>
    <p:extLst>
      <p:ext uri="{BB962C8B-B14F-4D97-AF65-F5344CB8AC3E}">
        <p14:creationId xmlns:p14="http://schemas.microsoft.com/office/powerpoint/2010/main" val="925196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9705" y="1482136"/>
            <a:ext cx="10949065" cy="5375863"/>
          </a:xfrm>
        </p:spPr>
        <p:txBody>
          <a:bodyPr>
            <a:normAutofit fontScale="92500" lnSpcReduction="20000"/>
          </a:bodyPr>
          <a:lstStyle/>
          <a:p>
            <a:pPr marL="514350" indent="-514350">
              <a:buAutoNum type="arabicPeriod"/>
            </a:pPr>
            <a:r>
              <a:rPr lang="en-US" dirty="0"/>
              <a:t>Download the </a:t>
            </a:r>
            <a:r>
              <a:rPr lang="en-US" i="1" dirty="0" err="1">
                <a:solidFill>
                  <a:srgbClr val="C00000"/>
                </a:solidFill>
              </a:rPr>
              <a:t>Introduction_to_HPC_Parallel_Programming.zip</a:t>
            </a:r>
            <a:r>
              <a:rPr lang="en-US" i="1" dirty="0">
                <a:solidFill>
                  <a:srgbClr val="C00000"/>
                </a:solidFill>
              </a:rPr>
              <a:t> </a:t>
            </a:r>
            <a:r>
              <a:rPr lang="en-US" dirty="0"/>
              <a:t>to your local machine.</a:t>
            </a:r>
          </a:p>
          <a:p>
            <a:pPr marL="514350" indent="-514350">
              <a:buAutoNum type="arabicPeriod"/>
            </a:pPr>
            <a:r>
              <a:rPr lang="en-US" dirty="0"/>
              <a:t>Copy the training material to your $HOME directory on Discovery. You can use one of these options:</a:t>
            </a:r>
          </a:p>
          <a:p>
            <a:pPr marL="971550" lvl="1" indent="-514350">
              <a:buAutoNum type="arabicPeriod"/>
            </a:pPr>
            <a:r>
              <a:rPr lang="en-US" dirty="0"/>
              <a:t>Using the File Explorer on OOD: </a:t>
            </a:r>
            <a:r>
              <a:rPr lang="en-US" dirty="0">
                <a:hlinkClick r:id="rId3"/>
              </a:rPr>
              <a:t>https://ood.discovery.neu.edu/</a:t>
            </a:r>
            <a:r>
              <a:rPr lang="en-US" dirty="0"/>
              <a:t> </a:t>
            </a:r>
            <a:br>
              <a:rPr lang="en-US" dirty="0"/>
            </a:br>
            <a:r>
              <a:rPr lang="en-US" dirty="0"/>
              <a:t>Instructions: </a:t>
            </a:r>
            <a:r>
              <a:rPr lang="en-US" dirty="0">
                <a:hlinkClick r:id="rId4"/>
              </a:rPr>
              <a:t>https://rc-docs.northeastern.edu/en/latest/using-ood/fileexplore.html</a:t>
            </a:r>
            <a:r>
              <a:rPr lang="en-US" dirty="0"/>
              <a:t> </a:t>
            </a:r>
          </a:p>
          <a:p>
            <a:pPr marL="971550" lvl="1" indent="-514350">
              <a:buAutoNum type="arabicPeriod"/>
            </a:pPr>
            <a:r>
              <a:rPr lang="en-US" dirty="0"/>
              <a:t>Using ’</a:t>
            </a:r>
            <a:r>
              <a:rPr lang="en-US" dirty="0" err="1"/>
              <a:t>scp</a:t>
            </a:r>
            <a:r>
              <a:rPr lang="en-US" dirty="0"/>
              <a:t>’ through the terminal/shell: </a:t>
            </a:r>
            <a:br>
              <a:rPr lang="en-US" dirty="0"/>
            </a:br>
            <a:r>
              <a:rPr lang="en-US" dirty="0">
                <a:hlinkClick r:id="rId5"/>
              </a:rPr>
              <a:t>https://rc-docs.northeastern.edu/en/latest/using-discovery/transferringdata.html?highlight=scp#</a:t>
            </a:r>
            <a:r>
              <a:rPr lang="en-US" dirty="0"/>
              <a:t> </a:t>
            </a:r>
          </a:p>
          <a:p>
            <a:pPr marL="514350" indent="-514350">
              <a:buAutoNum type="arabicPeriod"/>
            </a:pPr>
            <a:r>
              <a:rPr lang="en-US" dirty="0"/>
              <a:t>Access a Discovery Linux shell/terminal (use one of the following options):</a:t>
            </a:r>
          </a:p>
          <a:p>
            <a:pPr marL="971550" lvl="1" indent="-514350">
              <a:buAutoNum type="arabicPeriod"/>
            </a:pPr>
            <a:r>
              <a:rPr lang="en-US" dirty="0"/>
              <a:t>Terminal/shell SSH: </a:t>
            </a:r>
            <a:r>
              <a:rPr lang="en-US" dirty="0">
                <a:hlinkClick r:id="rId6"/>
              </a:rPr>
              <a:t>https://rc-docs.northeastern.edu/en/latest/get_started/connect.html</a:t>
            </a:r>
            <a:r>
              <a:rPr lang="en-US" dirty="0"/>
              <a:t> </a:t>
            </a:r>
          </a:p>
          <a:p>
            <a:pPr marL="971550" lvl="1" indent="-514350">
              <a:buAutoNum type="arabicPeriod"/>
            </a:pPr>
            <a:r>
              <a:rPr lang="en-US" dirty="0"/>
              <a:t>OOD shell: </a:t>
            </a:r>
            <a:br>
              <a:rPr lang="en-US" dirty="0"/>
            </a:br>
            <a:r>
              <a:rPr lang="en-US" dirty="0">
                <a:hlinkClick r:id="rId7"/>
              </a:rPr>
              <a:t>https://ood.discovery.neu.edu/pun/sys/shell/ssh/ood.discovery.neu.edu</a:t>
            </a:r>
            <a:r>
              <a:rPr lang="en-US" dirty="0"/>
              <a:t> </a:t>
            </a:r>
          </a:p>
          <a:p>
            <a:pPr marL="514350" indent="-514350">
              <a:buAutoNum type="arabicPeriod"/>
            </a:pPr>
            <a:r>
              <a:rPr lang="en-US" dirty="0"/>
              <a:t>Unzip and access the material using these commands: </a:t>
            </a:r>
            <a:br>
              <a:rPr lang="en-US" dirty="0"/>
            </a:br>
            <a:br>
              <a:rPr lang="en-US" dirty="0"/>
            </a:br>
            <a:endParaRPr lang="en-US" dirty="0">
              <a:latin typeface="Courier" pitchFamily="2" charset="0"/>
            </a:endParaRPr>
          </a:p>
        </p:txBody>
      </p:sp>
      <p:sp>
        <p:nvSpPr>
          <p:cNvPr id="3" name="Slide Number Placeholder 2"/>
          <p:cNvSpPr>
            <a:spLocks noGrp="1"/>
          </p:cNvSpPr>
          <p:nvPr>
            <p:ph type="sldNum" sz="quarter" idx="10"/>
          </p:nvPr>
        </p:nvSpPr>
        <p:spPr/>
        <p:txBody>
          <a:bodyPr/>
          <a:lstStyle/>
          <a:p>
            <a:fld id="{2BE017B6-6466-CA44-A203-DCC007137B39}" type="slidenum">
              <a:rPr lang="en-US" smtClean="0"/>
              <a:pPr/>
              <a:t>4</a:t>
            </a:fld>
            <a:endParaRPr lang="en-US" dirty="0"/>
          </a:p>
        </p:txBody>
      </p:sp>
      <p:sp>
        <p:nvSpPr>
          <p:cNvPr id="4" name="TextBox 3">
            <a:extLst>
              <a:ext uri="{FF2B5EF4-FFF2-40B4-BE49-F238E27FC236}">
                <a16:creationId xmlns:a16="http://schemas.microsoft.com/office/drawing/2014/main" id="{D16010F8-A4ED-C84A-96F1-B99BEE24B16D}"/>
              </a:ext>
            </a:extLst>
          </p:cNvPr>
          <p:cNvSpPr txBox="1"/>
          <p:nvPr/>
        </p:nvSpPr>
        <p:spPr>
          <a:xfrm>
            <a:off x="4366710" y="630141"/>
            <a:ext cx="4036682" cy="584775"/>
          </a:xfrm>
          <a:prstGeom prst="rect">
            <a:avLst/>
          </a:prstGeom>
          <a:noFill/>
        </p:spPr>
        <p:txBody>
          <a:bodyPr wrap="none" rtlCol="0">
            <a:spAutoFit/>
          </a:bodyPr>
          <a:lstStyle/>
          <a:p>
            <a:r>
              <a:rPr lang="en-US" sz="3200" b="1" dirty="0"/>
              <a:t>Obtaining the material</a:t>
            </a:r>
          </a:p>
        </p:txBody>
      </p:sp>
      <p:sp>
        <p:nvSpPr>
          <p:cNvPr id="5" name="TextBox 4">
            <a:extLst>
              <a:ext uri="{FF2B5EF4-FFF2-40B4-BE49-F238E27FC236}">
                <a16:creationId xmlns:a16="http://schemas.microsoft.com/office/drawing/2014/main" id="{D2F48085-65D2-FA45-A536-064C1456411B}"/>
              </a:ext>
            </a:extLst>
          </p:cNvPr>
          <p:cNvSpPr txBox="1"/>
          <p:nvPr/>
        </p:nvSpPr>
        <p:spPr>
          <a:xfrm>
            <a:off x="1286163" y="6002407"/>
            <a:ext cx="8462271" cy="707886"/>
          </a:xfrm>
          <a:prstGeom prst="rect">
            <a:avLst/>
          </a:prstGeom>
          <a:solidFill>
            <a:schemeClr val="accent3">
              <a:lumMod val="20000"/>
              <a:lumOff val="80000"/>
            </a:schemeClr>
          </a:solidFill>
          <a:ln>
            <a:solidFill>
              <a:schemeClr val="bg2"/>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 unzip ~/</a:t>
            </a:r>
            <a:r>
              <a:rPr lang="en-US" sz="2000" b="1" dirty="0" err="1">
                <a:latin typeface="Courier New" panose="02070309020205020404" pitchFamily="49" charset="0"/>
                <a:cs typeface="Courier New" panose="02070309020205020404" pitchFamily="49" charset="0"/>
              </a:rPr>
              <a:t>Introduction_to_HPC_Parallel_Programming.zip</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 cd ~/</a:t>
            </a:r>
            <a:r>
              <a:rPr lang="en-US" sz="2000" b="1" dirty="0" err="1">
                <a:latin typeface="Courier New" panose="02070309020205020404" pitchFamily="49" charset="0"/>
                <a:cs typeface="Courier New" panose="02070309020205020404" pitchFamily="49" charset="0"/>
              </a:rPr>
              <a:t>Introduction_to_HPC_Parallel_Programming</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8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Evaluating advanced performance metrics</a:t>
            </a:r>
          </a:p>
        </p:txBody>
      </p:sp>
    </p:spTree>
    <p:extLst>
      <p:ext uri="{BB962C8B-B14F-4D97-AF65-F5344CB8AC3E}">
        <p14:creationId xmlns:p14="http://schemas.microsoft.com/office/powerpoint/2010/main" val="337418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61" y="440075"/>
            <a:ext cx="5887666" cy="1325563"/>
          </a:xfrm>
        </p:spPr>
        <p:txBody>
          <a:bodyPr>
            <a:noAutofit/>
          </a:bodyPr>
          <a:lstStyle/>
          <a:p>
            <a:pPr algn="ctr"/>
            <a:r>
              <a:rPr lang="en-US" dirty="0"/>
              <a:t>Performance evaluation</a:t>
            </a:r>
          </a:p>
        </p:txBody>
      </p:sp>
      <p:sp>
        <p:nvSpPr>
          <p:cNvPr id="3" name="Content Placeholder 2"/>
          <p:cNvSpPr>
            <a:spLocks noGrp="1"/>
          </p:cNvSpPr>
          <p:nvPr>
            <p:ph sz="half" idx="1"/>
          </p:nvPr>
        </p:nvSpPr>
        <p:spPr>
          <a:xfrm>
            <a:off x="464696" y="1777427"/>
            <a:ext cx="5557881" cy="4955837"/>
          </a:xfrm>
        </p:spPr>
        <p:txBody>
          <a:bodyPr>
            <a:normAutofit fontScale="92500" lnSpcReduction="10000"/>
          </a:bodyPr>
          <a:lstStyle/>
          <a:p>
            <a:r>
              <a:rPr lang="en-US" dirty="0"/>
              <a:t>Software may perform differently depending on many factors (libraries, compilers, hardware, network etc.).</a:t>
            </a:r>
          </a:p>
          <a:p>
            <a:r>
              <a:rPr lang="en-US" dirty="0"/>
              <a:t>Benchmarking your code against different components is good HPC practice. </a:t>
            </a:r>
          </a:p>
          <a:p>
            <a:r>
              <a:rPr lang="en-US" dirty="0"/>
              <a:t>Popular performance metrics:</a:t>
            </a:r>
          </a:p>
          <a:p>
            <a:pPr lvl="1"/>
            <a:r>
              <a:rPr lang="en-US" dirty="0">
                <a:solidFill>
                  <a:srgbClr val="FFFF00"/>
                </a:solidFill>
              </a:rPr>
              <a:t>Speedup</a:t>
            </a:r>
            <a:r>
              <a:rPr lang="en-US" dirty="0"/>
              <a:t> – shows parallel benefit</a:t>
            </a:r>
          </a:p>
          <a:p>
            <a:pPr lvl="1"/>
            <a:r>
              <a:rPr lang="en-US" dirty="0">
                <a:solidFill>
                  <a:srgbClr val="FFFF00"/>
                </a:solidFill>
              </a:rPr>
              <a:t>Efficiency</a:t>
            </a:r>
            <a:r>
              <a:rPr lang="en-US" dirty="0"/>
              <a:t> – how well CPUs are used</a:t>
            </a:r>
          </a:p>
          <a:p>
            <a:pPr lvl="1"/>
            <a:r>
              <a:rPr lang="en-US" dirty="0">
                <a:solidFill>
                  <a:srgbClr val="FFFF00"/>
                </a:solidFill>
              </a:rPr>
              <a:t>Scaling</a:t>
            </a:r>
            <a:r>
              <a:rPr lang="en-US" dirty="0"/>
              <a:t> – overall ability to be </a:t>
            </a:r>
            <a:r>
              <a:rPr lang="en-US" dirty="0" err="1"/>
              <a:t>parallely</a:t>
            </a:r>
            <a:r>
              <a:rPr lang="en-US" dirty="0"/>
              <a:t>-efficient</a:t>
            </a:r>
          </a:p>
          <a:p>
            <a:r>
              <a:rPr lang="en-US" dirty="0"/>
              <a:t>For more info see:  </a:t>
            </a:r>
            <a:r>
              <a:rPr lang="en-US" dirty="0">
                <a:hlinkClick r:id="rId3" action="ppaction://hlinksldjump"/>
              </a:rPr>
              <a:t>30. Evaluating advanced performance metrics</a:t>
            </a:r>
            <a:endParaRPr lang="en-US" dirty="0"/>
          </a:p>
          <a:p>
            <a:endParaRPr lang="en-US" dirty="0"/>
          </a:p>
          <a:p>
            <a:endParaRPr lang="en-US" dirty="0"/>
          </a:p>
          <a:p>
            <a:endParaRPr lang="en-US"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32</a:t>
            </a:fld>
            <a:endParaRPr lang="en-US" dirty="0"/>
          </a:p>
        </p:txBody>
      </p:sp>
      <p:pic>
        <p:nvPicPr>
          <p:cNvPr id="8" name="Content Placeholder 5">
            <a:extLst>
              <a:ext uri="{FF2B5EF4-FFF2-40B4-BE49-F238E27FC236}">
                <a16:creationId xmlns:a16="http://schemas.microsoft.com/office/drawing/2014/main" id="{60BDA4D7-84B5-7344-96AC-5C4EC0F9537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1238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dirty="0"/>
              <a:t>Performance metrics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solidFill>
                      <a:srgbClr val="FFFF00"/>
                    </a:solidFill>
                  </a:rPr>
                  <a:t>Speedup:</a:t>
                </a:r>
                <a:r>
                  <a:rPr lang="en-US" dirty="0"/>
                  <a:t> displays the parallel benefit in terms of runtime improvement. the ratio between the serial runtime </a:t>
                </a:r>
                <a:r>
                  <a:rPr lang="en-US" b="1" i="1" dirty="0"/>
                  <a:t>T</a:t>
                </a:r>
                <a:r>
                  <a:rPr lang="en-US" b="1" i="1" baseline="-25000" dirty="0"/>
                  <a:t>1</a:t>
                </a:r>
                <a:r>
                  <a:rPr lang="en-US" dirty="0"/>
                  <a:t> to the parallel runtime on </a:t>
                </a:r>
                <a:r>
                  <a:rPr lang="en-US" b="1" i="1" dirty="0"/>
                  <a:t>p</a:t>
                </a:r>
                <a:r>
                  <a:rPr lang="en-US" dirty="0"/>
                  <a:t> cores, </a:t>
                </a:r>
                <a:r>
                  <a:rPr lang="en-US" b="1" i="1" dirty="0" err="1"/>
                  <a:t>T</a:t>
                </a:r>
                <a:r>
                  <a:rPr lang="en-US" b="1" i="1" baseline="-25000" dirty="0" err="1"/>
                  <a:t>p</a:t>
                </a:r>
                <a:r>
                  <a:rPr lang="en-US" dirty="0"/>
                  <a:t>: </a:t>
                </a:r>
                <a14:m>
                  <m:oMath xmlns:m="http://schemas.openxmlformats.org/officeDocument/2006/math">
                    <m:r>
                      <a:rPr lang="en-US" i="1">
                        <a:solidFill>
                          <a:srgbClr val="FFFF00"/>
                        </a:solidFill>
                        <a:latin typeface="Cambria Math" panose="02040503050406030204" pitchFamily="18" charset="0"/>
                      </a:rPr>
                      <m:t>𝑆</m:t>
                    </m:r>
                    <m:r>
                      <a:rPr lang="en-US" i="1">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𝑇</m:t>
                            </m:r>
                          </m:e>
                          <m:sub>
                            <m:r>
                              <a:rPr lang="en-US" i="1">
                                <a:solidFill>
                                  <a:srgbClr val="FFFF00"/>
                                </a:solidFill>
                                <a:latin typeface="Cambria Math" panose="02040503050406030204" pitchFamily="18" charset="0"/>
                              </a:rPr>
                              <m:t>1</m:t>
                            </m:r>
                          </m:sub>
                        </m:sSub>
                      </m:num>
                      <m:den>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𝑇</m:t>
                            </m:r>
                          </m:e>
                          <m:sub>
                            <m:r>
                              <a:rPr lang="en-US" i="1">
                                <a:solidFill>
                                  <a:srgbClr val="FFFF00"/>
                                </a:solidFill>
                                <a:latin typeface="Cambria Math" panose="02040503050406030204" pitchFamily="18" charset="0"/>
                              </a:rPr>
                              <m:t>𝑝</m:t>
                            </m:r>
                          </m:sub>
                        </m:sSub>
                      </m:den>
                    </m:f>
                  </m:oMath>
                </a14:m>
                <a:endParaRPr lang="en-US" sz="2400" dirty="0">
                  <a:solidFill>
                    <a:srgbClr val="FFFF00"/>
                  </a:solidFill>
                </a:endParaRPr>
              </a:p>
              <a:p>
                <a:r>
                  <a:rPr lang="en-US" dirty="0">
                    <a:solidFill>
                      <a:srgbClr val="FFFF00"/>
                    </a:solidFill>
                  </a:rPr>
                  <a:t>Efficiency: </a:t>
                </a:r>
                <a:r>
                  <a:rPr lang="en-US" dirty="0"/>
                  <a:t>estimates how well utilized the cores are, given communication and synchronization latency. Defined as the ratio of speedup </a:t>
                </a:r>
                <a:r>
                  <a:rPr lang="en-US" b="1" i="1" dirty="0"/>
                  <a:t>S</a:t>
                </a:r>
                <a:r>
                  <a:rPr lang="en-US" dirty="0"/>
                  <a:t> and number of cores </a:t>
                </a:r>
                <a:r>
                  <a:rPr lang="en-US" b="1" i="1" dirty="0"/>
                  <a:t>p</a:t>
                </a:r>
                <a:r>
                  <a:rPr lang="en-US" dirty="0"/>
                  <a:t>: </a:t>
                </a:r>
                <a14:m>
                  <m:oMath xmlns:m="http://schemas.openxmlformats.org/officeDocument/2006/math">
                    <m:r>
                      <a:rPr lang="en-US" b="0" i="1" smtClean="0">
                        <a:solidFill>
                          <a:srgbClr val="FFFF00"/>
                        </a:solidFill>
                        <a:latin typeface="Cambria Math" panose="02040503050406030204" pitchFamily="18" charset="0"/>
                      </a:rPr>
                      <m:t>𝐸</m:t>
                    </m:r>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𝑆</m:t>
                        </m:r>
                      </m:num>
                      <m:den>
                        <m:r>
                          <a:rPr lang="en-US" b="0" i="1" smtClean="0">
                            <a:solidFill>
                              <a:srgbClr val="FFFF00"/>
                            </a:solidFill>
                            <a:latin typeface="Cambria Math" panose="02040503050406030204" pitchFamily="18" charset="0"/>
                          </a:rPr>
                          <m:t>𝑝</m:t>
                        </m:r>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𝑇</m:t>
                            </m:r>
                          </m:e>
                          <m:sub>
                            <m:r>
                              <a:rPr lang="en-US" b="0" i="1" smtClean="0">
                                <a:solidFill>
                                  <a:srgbClr val="FFFF00"/>
                                </a:solidFill>
                                <a:latin typeface="Cambria Math" panose="02040503050406030204" pitchFamily="18" charset="0"/>
                              </a:rPr>
                              <m:t>1</m:t>
                            </m:r>
                          </m:sub>
                        </m:sSub>
                      </m:num>
                      <m:den>
                        <m:r>
                          <a:rPr lang="en-US" b="0" i="1" smtClean="0">
                            <a:solidFill>
                              <a:srgbClr val="FFFF00"/>
                            </a:solidFill>
                            <a:latin typeface="Cambria Math" panose="02040503050406030204" pitchFamily="18" charset="0"/>
                          </a:rPr>
                          <m:t>𝑝</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𝑇</m:t>
                            </m:r>
                          </m:e>
                          <m:sub>
                            <m:r>
                              <a:rPr lang="en-US" b="0" i="1" smtClean="0">
                                <a:solidFill>
                                  <a:srgbClr val="FFFF00"/>
                                </a:solidFill>
                                <a:latin typeface="Cambria Math" panose="02040503050406030204" pitchFamily="18" charset="0"/>
                              </a:rPr>
                              <m:t>𝑝</m:t>
                            </m:r>
                          </m:sub>
                        </m:sSub>
                      </m:den>
                    </m:f>
                  </m:oMath>
                </a14:m>
                <a:endParaRPr lang="en-US" sz="2400" dirty="0">
                  <a:solidFill>
                    <a:srgbClr val="FFFF00"/>
                  </a:solidFill>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055" b="-256"/>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33</a:t>
            </a:fld>
            <a:endParaRPr lang="en-US" dirty="0"/>
          </a:p>
        </p:txBody>
      </p:sp>
      <p:pic>
        <p:nvPicPr>
          <p:cNvPr id="9" name="Picture 8">
            <a:extLst>
              <a:ext uri="{FF2B5EF4-FFF2-40B4-BE49-F238E27FC236}">
                <a16:creationId xmlns:a16="http://schemas.microsoft.com/office/drawing/2014/main" id="{9579970A-6CC6-3A45-8063-39D6D05212E6}"/>
              </a:ext>
            </a:extLst>
          </p:cNvPr>
          <p:cNvPicPr>
            <a:picLocks noChangeAspect="1"/>
          </p:cNvPicPr>
          <p:nvPr/>
        </p:nvPicPr>
        <p:blipFill>
          <a:blip r:embed="rId4"/>
          <a:stretch>
            <a:fillRect/>
          </a:stretch>
        </p:blipFill>
        <p:spPr>
          <a:xfrm>
            <a:off x="6130116" y="907986"/>
            <a:ext cx="5971944" cy="4584760"/>
          </a:xfrm>
          <a:prstGeom prst="rect">
            <a:avLst/>
          </a:prstGeom>
        </p:spPr>
      </p:pic>
      <p:sp>
        <p:nvSpPr>
          <p:cNvPr id="10" name="TextBox 9">
            <a:extLst>
              <a:ext uri="{FF2B5EF4-FFF2-40B4-BE49-F238E27FC236}">
                <a16:creationId xmlns:a16="http://schemas.microsoft.com/office/drawing/2014/main" id="{E95034D0-5FD1-6D4A-8C31-92E1DEF2A320}"/>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spTree>
    <p:extLst>
      <p:ext uri="{BB962C8B-B14F-4D97-AF65-F5344CB8AC3E}">
        <p14:creationId xmlns:p14="http://schemas.microsoft.com/office/powerpoint/2010/main" val="1780178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sz="4000" dirty="0"/>
              <a:t>Performance metrics</a:t>
            </a:r>
          </a:p>
        </p:txBody>
      </p:sp>
      <p:sp>
        <p:nvSpPr>
          <p:cNvPr id="3" name="Content Placeholder 2"/>
          <p:cNvSpPr>
            <a:spLocks noGrp="1"/>
          </p:cNvSpPr>
          <p:nvPr>
            <p:ph sz="half" idx="1"/>
          </p:nvPr>
        </p:nvSpPr>
        <p:spPr>
          <a:xfrm>
            <a:off x="464696" y="1777427"/>
            <a:ext cx="5557881" cy="4955837"/>
          </a:xfrm>
        </p:spPr>
        <p:txBody>
          <a:bodyPr>
            <a:normAutofit lnSpcReduction="10000"/>
          </a:bodyPr>
          <a:lstStyle/>
          <a:p>
            <a:pPr marL="0" indent="0">
              <a:buNone/>
            </a:pPr>
            <a:r>
              <a:rPr lang="en-US" sz="3200" dirty="0">
                <a:solidFill>
                  <a:srgbClr val="FFFF00"/>
                </a:solidFill>
              </a:rPr>
              <a:t>Scaling: </a:t>
            </a:r>
            <a:r>
              <a:rPr lang="en-US" sz="3200" dirty="0"/>
              <a:t>the ability to be efficient in a parallel system.</a:t>
            </a:r>
          </a:p>
          <a:p>
            <a:r>
              <a:rPr lang="en-US" sz="3200" dirty="0">
                <a:solidFill>
                  <a:srgbClr val="FFFF00"/>
                </a:solidFill>
              </a:rPr>
              <a:t>Strong scaling:</a:t>
            </a:r>
            <a:endParaRPr lang="en-US" sz="2800" dirty="0">
              <a:solidFill>
                <a:srgbClr val="FFFF00"/>
              </a:solidFill>
            </a:endParaRPr>
          </a:p>
          <a:p>
            <a:pPr lvl="1"/>
            <a:r>
              <a:rPr lang="en-US" sz="2800" dirty="0"/>
              <a:t>Total problem size is constant</a:t>
            </a:r>
          </a:p>
          <a:p>
            <a:pPr lvl="1"/>
            <a:r>
              <a:rPr lang="en-US" sz="2800" dirty="0"/>
              <a:t>number of cores increases</a:t>
            </a:r>
          </a:p>
          <a:p>
            <a:pPr lvl="1"/>
            <a:r>
              <a:rPr lang="en-US" sz="2800" dirty="0"/>
              <a:t>Suitable for trying to find the fastest setup for the same problem.</a:t>
            </a:r>
          </a:p>
          <a:p>
            <a:r>
              <a:rPr lang="en-US" sz="3200" dirty="0">
                <a:solidFill>
                  <a:srgbClr val="FFFF00"/>
                </a:solidFill>
              </a:rPr>
              <a:t>Weak scaling:</a:t>
            </a:r>
          </a:p>
          <a:p>
            <a:pPr lvl="1"/>
            <a:r>
              <a:rPr lang="en-US" sz="2800" dirty="0"/>
              <a:t>The total problem size is proportional to the number of cores.</a:t>
            </a:r>
          </a:p>
          <a:p>
            <a:pPr lvl="1"/>
            <a:endParaRPr lang="en-US" sz="2800" dirty="0"/>
          </a:p>
          <a:p>
            <a:endParaRPr lang="en-US" sz="3200"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34</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9" name="Picture 8">
            <a:extLst>
              <a:ext uri="{FF2B5EF4-FFF2-40B4-BE49-F238E27FC236}">
                <a16:creationId xmlns:a16="http://schemas.microsoft.com/office/drawing/2014/main" id="{99529174-D923-C145-978E-8ADCD84FE8CE}"/>
              </a:ext>
            </a:extLst>
          </p:cNvPr>
          <p:cNvPicPr>
            <a:picLocks noChangeAspect="1"/>
          </p:cNvPicPr>
          <p:nvPr/>
        </p:nvPicPr>
        <p:blipFill>
          <a:blip r:embed="rId3"/>
          <a:stretch>
            <a:fillRect/>
          </a:stretch>
        </p:blipFill>
        <p:spPr>
          <a:xfrm>
            <a:off x="6683738" y="759513"/>
            <a:ext cx="3764406" cy="5346257"/>
          </a:xfrm>
          <a:prstGeom prst="rect">
            <a:avLst/>
          </a:prstGeom>
        </p:spPr>
      </p:pic>
      <p:sp>
        <p:nvSpPr>
          <p:cNvPr id="10" name="TextBox 9">
            <a:extLst>
              <a:ext uri="{FF2B5EF4-FFF2-40B4-BE49-F238E27FC236}">
                <a16:creationId xmlns:a16="http://schemas.microsoft.com/office/drawing/2014/main" id="{1FA335AC-7EFB-AB41-9EC5-29462DA56FE3}"/>
              </a:ext>
            </a:extLst>
          </p:cNvPr>
          <p:cNvSpPr txBox="1"/>
          <p:nvPr/>
        </p:nvSpPr>
        <p:spPr>
          <a:xfrm>
            <a:off x="10599848" y="1765638"/>
            <a:ext cx="1498600" cy="369332"/>
          </a:xfrm>
          <a:prstGeom prst="rect">
            <a:avLst/>
          </a:prstGeom>
          <a:noFill/>
        </p:spPr>
        <p:txBody>
          <a:bodyPr wrap="square" rtlCol="0">
            <a:spAutoFit/>
          </a:bodyPr>
          <a:lstStyle/>
          <a:p>
            <a:pPr algn="ctr"/>
            <a:r>
              <a:rPr lang="en-US" b="1" dirty="0"/>
              <a:t>Strong scaling</a:t>
            </a:r>
          </a:p>
        </p:txBody>
      </p:sp>
      <p:sp>
        <p:nvSpPr>
          <p:cNvPr id="12" name="TextBox 11">
            <a:extLst>
              <a:ext uri="{FF2B5EF4-FFF2-40B4-BE49-F238E27FC236}">
                <a16:creationId xmlns:a16="http://schemas.microsoft.com/office/drawing/2014/main" id="{E6F7B535-B874-0040-B08B-3FF15BC94D67}"/>
              </a:ext>
            </a:extLst>
          </p:cNvPr>
          <p:cNvSpPr txBox="1"/>
          <p:nvPr/>
        </p:nvSpPr>
        <p:spPr>
          <a:xfrm>
            <a:off x="10599848" y="4556306"/>
            <a:ext cx="1498600" cy="369332"/>
          </a:xfrm>
          <a:prstGeom prst="rect">
            <a:avLst/>
          </a:prstGeom>
          <a:noFill/>
        </p:spPr>
        <p:txBody>
          <a:bodyPr wrap="square" rtlCol="0">
            <a:spAutoFit/>
          </a:bodyPr>
          <a:lstStyle/>
          <a:p>
            <a:pPr algn="ctr"/>
            <a:r>
              <a:rPr lang="en-US" b="1" dirty="0"/>
              <a:t>Weak scaling</a:t>
            </a:r>
          </a:p>
        </p:txBody>
      </p:sp>
    </p:spTree>
    <p:extLst>
      <p:ext uri="{BB962C8B-B14F-4D97-AF65-F5344CB8AC3E}">
        <p14:creationId xmlns:p14="http://schemas.microsoft.com/office/powerpoint/2010/main" val="2293858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4 (optional)</a:t>
            </a:r>
            <a:br>
              <a:rPr lang="en-US" dirty="0"/>
            </a:br>
            <a:r>
              <a:rPr lang="en-US" sz="5400" dirty="0"/>
              <a:t>Evaluating advanced performance metrics</a:t>
            </a:r>
            <a:endParaRPr lang="en-US" dirty="0"/>
          </a:p>
        </p:txBody>
      </p:sp>
    </p:spTree>
    <p:extLst>
      <p:ext uri="{BB962C8B-B14F-4D97-AF65-F5344CB8AC3E}">
        <p14:creationId xmlns:p14="http://schemas.microsoft.com/office/powerpoint/2010/main" val="6369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554636" y="1467150"/>
            <a:ext cx="10799164" cy="4858701"/>
          </a:xfrm>
        </p:spPr>
        <p:txBody>
          <a:bodyPr>
            <a:normAutofit/>
          </a:bodyPr>
          <a:lstStyle/>
          <a:p>
            <a:pPr marL="0" indent="0">
              <a:buNone/>
            </a:pPr>
            <a:r>
              <a:rPr lang="en-US" u="sng" dirty="0"/>
              <a:t>Goals:</a:t>
            </a:r>
          </a:p>
          <a:p>
            <a:r>
              <a:rPr lang="en-US" dirty="0"/>
              <a:t>Calculate the speedup and efficiency of the parallel programs </a:t>
            </a:r>
            <a:r>
              <a:rPr lang="en-US" i="1" dirty="0" err="1"/>
              <a:t>multVec</a:t>
            </a:r>
            <a:r>
              <a:rPr lang="en-US" dirty="0"/>
              <a:t> and </a:t>
            </a:r>
            <a:r>
              <a:rPr lang="en-US" i="1" dirty="0" err="1"/>
              <a:t>calcMatrix.py</a:t>
            </a:r>
            <a:r>
              <a:rPr lang="en-US" dirty="0"/>
              <a:t>.</a:t>
            </a:r>
          </a:p>
          <a:p>
            <a:r>
              <a:rPr lang="en-US" dirty="0"/>
              <a:t>Evaluate how each parallel program scales under weak and strong scaling conditions.</a:t>
            </a:r>
          </a:p>
          <a:p>
            <a:pPr marL="0" indent="0">
              <a:buNone/>
            </a:pPr>
            <a:r>
              <a:rPr lang="en-US" u="sng" dirty="0"/>
              <a:t>Motivation: </a:t>
            </a:r>
            <a:endParaRPr lang="en-US" dirty="0"/>
          </a:p>
          <a:p>
            <a:r>
              <a:rPr lang="en-US" dirty="0"/>
              <a:t>Learn to achieve optimal performance.</a:t>
            </a:r>
          </a:p>
          <a:p>
            <a:r>
              <a:rPr lang="en-US" dirty="0"/>
              <a:t>Learn about your code’s limitations (such as bottlenecks, serial parts).</a:t>
            </a:r>
          </a:p>
          <a:p>
            <a:r>
              <a:rPr lang="en-US" dirty="0"/>
              <a:t>Learn to precisely estimate your resource needs on HPC through performance analysis.</a:t>
            </a:r>
          </a:p>
          <a:p>
            <a:pPr marL="0" indent="0">
              <a:buNone/>
            </a:pPr>
            <a:endParaRPr lang="en-US" u="sng"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36</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696418" y="43084"/>
            <a:ext cx="10515600" cy="1325563"/>
          </a:xfrm>
        </p:spPr>
        <p:txBody>
          <a:bodyPr>
            <a:normAutofit/>
          </a:bodyPr>
          <a:lstStyle/>
          <a:p>
            <a:pPr algn="ctr"/>
            <a:r>
              <a:rPr lang="en-US" b="1" dirty="0"/>
              <a:t>Exercise 4</a:t>
            </a:r>
            <a:br>
              <a:rPr lang="en-US" dirty="0"/>
            </a:br>
            <a:r>
              <a:rPr lang="en-US" dirty="0"/>
              <a:t>Evaluating advanced performance metrics</a:t>
            </a:r>
          </a:p>
        </p:txBody>
      </p:sp>
    </p:spTree>
    <p:extLst>
      <p:ext uri="{BB962C8B-B14F-4D97-AF65-F5344CB8AC3E}">
        <p14:creationId xmlns:p14="http://schemas.microsoft.com/office/powerpoint/2010/main" val="1992490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621467" y="1575280"/>
            <a:ext cx="10949066" cy="5029474"/>
          </a:xfrm>
        </p:spPr>
        <p:txBody>
          <a:bodyPr>
            <a:normAutofit/>
          </a:bodyPr>
          <a:lstStyle/>
          <a:p>
            <a:pPr marL="514350" indent="-514350">
              <a:buAutoNum type="arabicPeriod"/>
            </a:pPr>
            <a:r>
              <a:rPr lang="en-US" dirty="0"/>
              <a:t>Open the </a:t>
            </a:r>
            <a:r>
              <a:rPr lang="en-US" dirty="0" err="1"/>
              <a:t>Jupyter</a:t>
            </a:r>
            <a:r>
              <a:rPr lang="en-US" dirty="0"/>
              <a:t> Notebook file: Exercise_4/</a:t>
            </a:r>
            <a:r>
              <a:rPr lang="en-US" i="1" dirty="0" err="1"/>
              <a:t>speedup_efficiency.ipynb</a:t>
            </a:r>
            <a:r>
              <a:rPr lang="en-US" i="1" dirty="0"/>
              <a:t> </a:t>
            </a:r>
            <a:br>
              <a:rPr lang="en-US" dirty="0"/>
            </a:br>
            <a:r>
              <a:rPr lang="en-US" dirty="0"/>
              <a:t>You can open the file using the OOD </a:t>
            </a:r>
            <a:r>
              <a:rPr lang="en-US" dirty="0" err="1"/>
              <a:t>Jupyter</a:t>
            </a:r>
            <a:r>
              <a:rPr lang="en-US" dirty="0"/>
              <a:t> notebook app: </a:t>
            </a:r>
            <a:br>
              <a:rPr lang="en-US" dirty="0"/>
            </a:br>
            <a:r>
              <a:rPr lang="en-US" dirty="0">
                <a:hlinkClick r:id="rId3"/>
              </a:rPr>
              <a:t>https://ood.discovery.neu.edu/pun/sys/dashboard/batch_connect/sys/jupyter/session_contexts/new</a:t>
            </a:r>
            <a:endParaRPr lang="en-US" dirty="0"/>
          </a:p>
          <a:p>
            <a:pPr marL="514350" indent="-514350">
              <a:buAutoNum type="arabicPeriod"/>
            </a:pPr>
            <a:r>
              <a:rPr lang="en-US" dirty="0"/>
              <a:t>Follow the instructions in </a:t>
            </a:r>
            <a:r>
              <a:rPr lang="en-US" i="1" dirty="0" err="1"/>
              <a:t>speedup_efficiency.ipynb</a:t>
            </a:r>
            <a:r>
              <a:rPr lang="en-US" i="1" dirty="0"/>
              <a:t> </a:t>
            </a:r>
            <a:r>
              <a:rPr lang="en-US" dirty="0"/>
              <a:t>to produce the speedup and efficiency plots for the </a:t>
            </a:r>
            <a:r>
              <a:rPr lang="en-US" i="1" dirty="0" err="1"/>
              <a:t>multVec</a:t>
            </a:r>
            <a:r>
              <a:rPr lang="en-US" i="1" dirty="0"/>
              <a:t> </a:t>
            </a:r>
            <a:r>
              <a:rPr lang="en-US" dirty="0"/>
              <a:t>program.</a:t>
            </a:r>
          </a:p>
          <a:p>
            <a:pPr marL="514350" indent="-514350">
              <a:buAutoNum type="arabicPeriod"/>
            </a:pPr>
            <a:r>
              <a:rPr lang="en-US" dirty="0"/>
              <a:t>Repeat the same steps for the second program </a:t>
            </a:r>
            <a:r>
              <a:rPr lang="en-US" dirty="0" err="1"/>
              <a:t>calcMatrix.py</a:t>
            </a:r>
            <a:r>
              <a:rPr lang="en-US" dirty="0"/>
              <a:t>.</a:t>
            </a:r>
          </a:p>
          <a:p>
            <a:pPr marL="514350" indent="-514350">
              <a:buAutoNum type="arabicPeriod"/>
            </a:pPr>
            <a:r>
              <a:rPr lang="en-US" dirty="0"/>
              <a:t>Compare the resulting plots - which program has the highest speedup? Which is more efficient? Does the communication model play a role?</a:t>
            </a:r>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37</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53427"/>
            <a:ext cx="10515600" cy="1325563"/>
          </a:xfrm>
        </p:spPr>
        <p:txBody>
          <a:bodyPr>
            <a:normAutofit/>
          </a:bodyPr>
          <a:lstStyle/>
          <a:p>
            <a:pPr algn="ctr"/>
            <a:r>
              <a:rPr lang="en-US" sz="4000" b="1" dirty="0"/>
              <a:t>Exercise 4 </a:t>
            </a:r>
            <a:br>
              <a:rPr lang="en-US" sz="4000" dirty="0"/>
            </a:br>
            <a:r>
              <a:rPr lang="en-US" sz="4000" dirty="0"/>
              <a:t>Tasks 1-2: Speedup &amp; Efficiency</a:t>
            </a:r>
          </a:p>
        </p:txBody>
      </p:sp>
    </p:spTree>
    <p:extLst>
      <p:ext uri="{BB962C8B-B14F-4D97-AF65-F5344CB8AC3E}">
        <p14:creationId xmlns:p14="http://schemas.microsoft.com/office/powerpoint/2010/main" val="4253270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p:txBody>
          <a:bodyPr>
            <a:normAutofit/>
          </a:bodyPr>
          <a:lstStyle/>
          <a:p>
            <a:pPr marL="514350" indent="-514350">
              <a:buAutoNum type="arabicPeriod"/>
            </a:pPr>
            <a:r>
              <a:rPr lang="en-US" b="1" dirty="0"/>
              <a:t>Strong scaling –</a:t>
            </a:r>
            <a:r>
              <a:rPr lang="en-US" dirty="0"/>
              <a:t> based on the previous exercises, does any of the programs exhibit good strong scaling? Which one?</a:t>
            </a:r>
            <a:endParaRPr lang="en-US" b="1" dirty="0"/>
          </a:p>
          <a:p>
            <a:pPr marL="514350" indent="-514350">
              <a:buAutoNum type="arabicPeriod"/>
            </a:pPr>
            <a:r>
              <a:rPr lang="en-US" b="1" dirty="0"/>
              <a:t>Weak scaling – </a:t>
            </a:r>
            <a:r>
              <a:rPr lang="en-US" dirty="0"/>
              <a:t>enter directory Exercise_4/</a:t>
            </a:r>
            <a:r>
              <a:rPr lang="en-US" dirty="0" err="1"/>
              <a:t>weak_scaling</a:t>
            </a:r>
            <a:br>
              <a:rPr lang="en-US" dirty="0"/>
            </a:br>
            <a:r>
              <a:rPr lang="en-US" dirty="0"/>
              <a:t>The data size will now change with number of cores used.</a:t>
            </a:r>
            <a:br>
              <a:rPr lang="en-US" dirty="0"/>
            </a:br>
            <a:r>
              <a:rPr lang="en-US" dirty="0"/>
              <a:t>Repeat Exercise_1 and Exercise_2 produce the speedup and efficiency plots for both programs.</a:t>
            </a:r>
            <a:br>
              <a:rPr lang="en-US" dirty="0"/>
            </a:br>
            <a:r>
              <a:rPr lang="en-US" dirty="0"/>
              <a:t>Which one exhibits good weak scaling? </a:t>
            </a:r>
          </a:p>
          <a:p>
            <a:pPr marL="514350" indent="-514350">
              <a:buAutoNum type="arabicPeriod"/>
            </a:pPr>
            <a:r>
              <a:rPr lang="en-US" dirty="0"/>
              <a:t>Compare the resulting plots - which program has the highest speedup? Which is more efficient? Does the communication model play a role?</a:t>
            </a:r>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38</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53427"/>
            <a:ext cx="10515600" cy="1325563"/>
          </a:xfrm>
        </p:spPr>
        <p:txBody>
          <a:bodyPr>
            <a:normAutofit/>
          </a:bodyPr>
          <a:lstStyle/>
          <a:p>
            <a:pPr algn="ctr"/>
            <a:r>
              <a:rPr lang="en-US" sz="4000" b="1" dirty="0"/>
              <a:t>Exercise 4 </a:t>
            </a:r>
            <a:br>
              <a:rPr lang="en-US" sz="4000" dirty="0"/>
            </a:br>
            <a:r>
              <a:rPr lang="en-US" sz="4000" dirty="0"/>
              <a:t>Tasks 3: Evaluate scaling</a:t>
            </a:r>
          </a:p>
        </p:txBody>
      </p:sp>
    </p:spTree>
    <p:extLst>
      <p:ext uri="{BB962C8B-B14F-4D97-AF65-F5344CB8AC3E}">
        <p14:creationId xmlns:p14="http://schemas.microsoft.com/office/powerpoint/2010/main" val="3731428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b="1" dirty="0"/>
              <a:t>Amdahl’s Law</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t>The maximum speedup that can be achieved is limited by the serial (non-parallel) components: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a:p>
                <a:r>
                  <a:rPr lang="en-US" dirty="0"/>
                  <a:t> </a:t>
                </a:r>
                <a:r>
                  <a:rPr lang="en-US" i="1" dirty="0"/>
                  <a:t>1-p</a:t>
                </a:r>
                <a:r>
                  <a:rPr lang="en-US" dirty="0"/>
                  <a:t> denotes the serial component.</a:t>
                </a:r>
              </a:p>
              <a:p>
                <a:r>
                  <a:rPr lang="en-US" dirty="0"/>
                  <a:t>Assumes a fixed problem size.</a:t>
                </a:r>
              </a:p>
              <a:p>
                <a:r>
                  <a:rPr lang="en-US" dirty="0"/>
                  <a:t>Assumes the overall workload of the program is constant.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511"/>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39</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11" name="Picture 10">
            <a:extLst>
              <a:ext uri="{FF2B5EF4-FFF2-40B4-BE49-F238E27FC236}">
                <a16:creationId xmlns:a16="http://schemas.microsoft.com/office/drawing/2014/main" id="{455896A2-0030-9F44-B2AF-E70F107745F1}"/>
              </a:ext>
            </a:extLst>
          </p:cNvPr>
          <p:cNvPicPr>
            <a:picLocks noChangeAspect="1"/>
          </p:cNvPicPr>
          <p:nvPr/>
        </p:nvPicPr>
        <p:blipFill>
          <a:blip r:embed="rId4"/>
          <a:stretch>
            <a:fillRect/>
          </a:stretch>
        </p:blipFill>
        <p:spPr>
          <a:xfrm>
            <a:off x="6174325" y="1014313"/>
            <a:ext cx="5727551" cy="4397136"/>
          </a:xfrm>
          <a:prstGeom prst="rect">
            <a:avLst/>
          </a:prstGeom>
        </p:spPr>
      </p:pic>
    </p:spTree>
    <p:extLst>
      <p:ext uri="{BB962C8B-B14F-4D97-AF65-F5344CB8AC3E}">
        <p14:creationId xmlns:p14="http://schemas.microsoft.com/office/powerpoint/2010/main" val="3437015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b="1" dirty="0"/>
              <a:t>Gustafson’s Law:</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t>Addresses the deficiency in Amdahl’s Law and considers the number of resources involved. </a:t>
                </a:r>
              </a:p>
              <a:p>
                <a:r>
                  <a:rPr lang="en-US" dirty="0"/>
                  <a:t>The speedup </a:t>
                </a:r>
                <a:r>
                  <a:rPr lang="en-US" i="1" dirty="0" err="1"/>
                  <a:t>S</a:t>
                </a:r>
                <a:r>
                  <a:rPr lang="en-US" i="1" baseline="-25000" dirty="0" err="1"/>
                  <a:t>max</a:t>
                </a:r>
                <a:r>
                  <a:rPr lang="en-US" dirty="0"/>
                  <a:t>, gained by using </a:t>
                </a:r>
                <a:r>
                  <a:rPr lang="en-US" i="1" dirty="0"/>
                  <a:t>N</a:t>
                </a:r>
                <a:r>
                  <a:rPr lang="en-US" dirty="0"/>
                  <a:t> cores for a task with serial fraction s (non-parallel part) is: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𝑚𝑎𝑥</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𝑁</m:t>
                          </m:r>
                        </m:e>
                      </m:d>
                      <m:r>
                        <a:rPr lang="en-US" i="1">
                          <a:latin typeface="Cambria Math" panose="02040503050406030204" pitchFamily="18" charset="0"/>
                        </a:rPr>
                        <m:t>𝑠</m:t>
                      </m:r>
                    </m:oMath>
                  </m:oMathPara>
                </a14:m>
                <a:endParaRPr lang="en-US" dirty="0"/>
              </a:p>
              <a:p>
                <a:r>
                  <a:rPr lang="en-US" dirty="0"/>
                  <a:t>This law redefines efficiency, as the serial part limitations may be countered by increasing increasing the total amount </a:t>
                </a:r>
                <a:r>
                  <a:rPr lang="en-US"/>
                  <a:t>of computation.</a:t>
                </a:r>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283"/>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40</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8" name="Content Placeholder 5">
            <a:extLst>
              <a:ext uri="{FF2B5EF4-FFF2-40B4-BE49-F238E27FC236}">
                <a16:creationId xmlns:a16="http://schemas.microsoft.com/office/drawing/2014/main" id="{60BDA4D7-84B5-7344-96AC-5C4EC0F9537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122937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HPC?</a:t>
            </a:r>
          </a:p>
        </p:txBody>
      </p:sp>
      <p:sp>
        <p:nvSpPr>
          <p:cNvPr id="6" name="Content Placeholder 5"/>
          <p:cNvSpPr>
            <a:spLocks noGrp="1"/>
          </p:cNvSpPr>
          <p:nvPr>
            <p:ph sz="half" idx="1"/>
          </p:nvPr>
        </p:nvSpPr>
        <p:spPr/>
        <p:txBody>
          <a:bodyPr>
            <a:normAutofit lnSpcReduction="10000"/>
          </a:bodyPr>
          <a:lstStyle/>
          <a:p>
            <a:r>
              <a:rPr lang="en-US" dirty="0"/>
              <a:t>Computing on a system (such as Discovery) with processing capacities at the frontline of contemporary abilities.</a:t>
            </a:r>
          </a:p>
          <a:p>
            <a:r>
              <a:rPr lang="en-US" dirty="0"/>
              <a:t>Typically, HPC systems are many powerful computers connected via a computer network.</a:t>
            </a:r>
          </a:p>
          <a:p>
            <a:r>
              <a:rPr lang="en-US" dirty="0"/>
              <a:t>HPC relies on parallel computing technologies to achieve high performance. </a:t>
            </a:r>
          </a:p>
        </p:txBody>
      </p:sp>
      <p:sp>
        <p:nvSpPr>
          <p:cNvPr id="4" name="Slide Number Placeholder 3"/>
          <p:cNvSpPr>
            <a:spLocks noGrp="1"/>
          </p:cNvSpPr>
          <p:nvPr>
            <p:ph type="sldNum" sz="quarter" idx="10"/>
          </p:nvPr>
        </p:nvSpPr>
        <p:spPr/>
        <p:txBody>
          <a:bodyPr/>
          <a:lstStyle/>
          <a:p>
            <a:fld id="{2BE017B6-6466-CA44-A203-DCC007137B39}" type="slidenum">
              <a:rPr lang="en-US" smtClean="0"/>
              <a:pPr/>
              <a:t>5</a:t>
            </a:fld>
            <a:endParaRPr lang="en-US" dirty="0"/>
          </a:p>
        </p:txBody>
      </p:sp>
      <p:pic>
        <p:nvPicPr>
          <p:cNvPr id="7"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6333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Increase MPI performance with InfiniBand</a:t>
            </a:r>
          </a:p>
        </p:txBody>
      </p:sp>
    </p:spTree>
    <p:extLst>
      <p:ext uri="{BB962C8B-B14F-4D97-AF65-F5344CB8AC3E}">
        <p14:creationId xmlns:p14="http://schemas.microsoft.com/office/powerpoint/2010/main" val="173504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a:xfrm>
            <a:off x="838200" y="1422178"/>
            <a:ext cx="10515600" cy="4351338"/>
          </a:xfrm>
        </p:spPr>
        <p:txBody>
          <a:bodyPr>
            <a:normAutofit/>
          </a:bodyPr>
          <a:lstStyle/>
          <a:p>
            <a:pPr marL="0" indent="0">
              <a:buNone/>
            </a:pPr>
            <a:r>
              <a:rPr lang="en-US" sz="2400" dirty="0"/>
              <a:t>Discovery offers the InfiniBand 100-200HDR inter-node network that outperforms the regular ethernet 10Gb/s speed, with speeds up to 100-200Gb/s. </a:t>
            </a:r>
            <a:br>
              <a:rPr lang="en-US" sz="2400" dirty="0"/>
            </a:br>
            <a:endParaRPr lang="en-US" sz="24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42</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p:txBody>
          <a:bodyPr/>
          <a:lstStyle/>
          <a:p>
            <a:r>
              <a:rPr lang="en-US" dirty="0"/>
              <a:t>Increase MPI performance with InfiniBand</a:t>
            </a:r>
          </a:p>
        </p:txBody>
      </p:sp>
      <p:pic>
        <p:nvPicPr>
          <p:cNvPr id="3" name="Picture 2">
            <a:extLst>
              <a:ext uri="{FF2B5EF4-FFF2-40B4-BE49-F238E27FC236}">
                <a16:creationId xmlns:a16="http://schemas.microsoft.com/office/drawing/2014/main" id="{6D5F8CA4-8C23-7F49-8687-54BD236DB8F7}"/>
              </a:ext>
            </a:extLst>
          </p:cNvPr>
          <p:cNvPicPr>
            <a:picLocks noChangeAspect="1"/>
          </p:cNvPicPr>
          <p:nvPr/>
        </p:nvPicPr>
        <p:blipFill>
          <a:blip r:embed="rId3"/>
          <a:stretch>
            <a:fillRect/>
          </a:stretch>
        </p:blipFill>
        <p:spPr>
          <a:xfrm>
            <a:off x="239947" y="3735466"/>
            <a:ext cx="4919337" cy="3122534"/>
          </a:xfrm>
          <a:prstGeom prst="rect">
            <a:avLst/>
          </a:prstGeom>
        </p:spPr>
      </p:pic>
      <p:sp>
        <p:nvSpPr>
          <p:cNvPr id="4" name="TextBox 3">
            <a:extLst>
              <a:ext uri="{FF2B5EF4-FFF2-40B4-BE49-F238E27FC236}">
                <a16:creationId xmlns:a16="http://schemas.microsoft.com/office/drawing/2014/main" id="{CF69CBC7-2289-FA40-BCE9-281E801CDC79}"/>
              </a:ext>
            </a:extLst>
          </p:cNvPr>
          <p:cNvSpPr txBox="1"/>
          <p:nvPr/>
        </p:nvSpPr>
        <p:spPr>
          <a:xfrm>
            <a:off x="239947" y="2248524"/>
            <a:ext cx="4919337" cy="1486941"/>
          </a:xfrm>
          <a:prstGeom prst="rect">
            <a:avLst/>
          </a:prstGeom>
          <a:noFill/>
        </p:spPr>
        <p:txBody>
          <a:bodyPr wrap="square" rtlCol="0">
            <a:spAutoFit/>
          </a:bodyPr>
          <a:lstStyle/>
          <a:p>
            <a:r>
              <a:rPr lang="en-US" b="1" dirty="0"/>
              <a:t>Conventional shared-bus architecture</a:t>
            </a:r>
            <a:r>
              <a:rPr lang="en-US" dirty="0"/>
              <a:t>:</a:t>
            </a:r>
          </a:p>
          <a:p>
            <a:pPr marL="285750" indent="-285750">
              <a:buFont typeface="Arial" panose="020B0604020202020204" pitchFamily="34" charset="0"/>
              <a:buChar char="•"/>
            </a:pPr>
            <a:r>
              <a:rPr lang="en-US" dirty="0"/>
              <a:t>All communication shares the same bandwidth.</a:t>
            </a:r>
          </a:p>
          <a:p>
            <a:pPr marL="285750" indent="-285750">
              <a:buFont typeface="Arial" panose="020B0604020202020204" pitchFamily="34" charset="0"/>
              <a:buChar char="•"/>
            </a:pPr>
            <a:r>
              <a:rPr lang="en-US" dirty="0"/>
              <a:t>Latency and congestion increases with each bridge added to the system. </a:t>
            </a:r>
          </a:p>
          <a:p>
            <a:pPr marL="285750" indent="-285750">
              <a:buFont typeface="Arial" panose="020B0604020202020204" pitchFamily="34" charset="0"/>
              <a:buChar char="•"/>
            </a:pPr>
            <a:r>
              <a:rPr lang="en-US" dirty="0"/>
              <a:t>Uses Ethernet for server-server communication.</a:t>
            </a:r>
          </a:p>
        </p:txBody>
      </p:sp>
      <p:sp>
        <p:nvSpPr>
          <p:cNvPr id="9" name="TextBox 8">
            <a:extLst>
              <a:ext uri="{FF2B5EF4-FFF2-40B4-BE49-F238E27FC236}">
                <a16:creationId xmlns:a16="http://schemas.microsoft.com/office/drawing/2014/main" id="{2DD8DAD8-7B85-F248-A85C-732F66B3CBAD}"/>
              </a:ext>
            </a:extLst>
          </p:cNvPr>
          <p:cNvSpPr txBox="1"/>
          <p:nvPr/>
        </p:nvSpPr>
        <p:spPr>
          <a:xfrm>
            <a:off x="5469263" y="2245160"/>
            <a:ext cx="4919337" cy="1477328"/>
          </a:xfrm>
          <a:prstGeom prst="rect">
            <a:avLst/>
          </a:prstGeom>
          <a:noFill/>
        </p:spPr>
        <p:txBody>
          <a:bodyPr wrap="square" rtlCol="0">
            <a:spAutoFit/>
          </a:bodyPr>
          <a:lstStyle/>
          <a:p>
            <a:r>
              <a:rPr lang="en-US" b="1" dirty="0"/>
              <a:t>Switched fabric architecture:</a:t>
            </a:r>
          </a:p>
          <a:p>
            <a:pPr marL="285750" indent="-285750">
              <a:buFont typeface="Arial" panose="020B0604020202020204" pitchFamily="34" charset="0"/>
              <a:buChar char="•"/>
            </a:pPr>
            <a:r>
              <a:rPr lang="en-US" dirty="0"/>
              <a:t>Designed for fault tolerance and scalability.</a:t>
            </a:r>
          </a:p>
          <a:p>
            <a:pPr marL="285750" indent="-285750">
              <a:buFont typeface="Arial" panose="020B0604020202020204" pitchFamily="34" charset="0"/>
              <a:buChar char="•"/>
            </a:pPr>
            <a:r>
              <a:rPr lang="en-US" dirty="0"/>
              <a:t>Unlike a shared bus architecture, the aggregate bandwidth of a system increases as additional switches are added to the network.</a:t>
            </a:r>
          </a:p>
        </p:txBody>
      </p:sp>
      <p:pic>
        <p:nvPicPr>
          <p:cNvPr id="11" name="Picture 10">
            <a:extLst>
              <a:ext uri="{FF2B5EF4-FFF2-40B4-BE49-F238E27FC236}">
                <a16:creationId xmlns:a16="http://schemas.microsoft.com/office/drawing/2014/main" id="{0BD25DB6-1C79-394A-AF8F-C349ECB27288}"/>
              </a:ext>
            </a:extLst>
          </p:cNvPr>
          <p:cNvPicPr>
            <a:picLocks noChangeAspect="1"/>
          </p:cNvPicPr>
          <p:nvPr/>
        </p:nvPicPr>
        <p:blipFill>
          <a:blip r:embed="rId4"/>
          <a:stretch>
            <a:fillRect/>
          </a:stretch>
        </p:blipFill>
        <p:spPr>
          <a:xfrm>
            <a:off x="5469262" y="3722488"/>
            <a:ext cx="4919337" cy="3109863"/>
          </a:xfrm>
          <a:prstGeom prst="rect">
            <a:avLst/>
          </a:prstGeom>
        </p:spPr>
      </p:pic>
      <p:pic>
        <p:nvPicPr>
          <p:cNvPr id="13" name="Picture 12">
            <a:extLst>
              <a:ext uri="{FF2B5EF4-FFF2-40B4-BE49-F238E27FC236}">
                <a16:creationId xmlns:a16="http://schemas.microsoft.com/office/drawing/2014/main" id="{B4DA937C-A91C-EB46-AD34-3D8DB73FD4F0}"/>
              </a:ext>
            </a:extLst>
          </p:cNvPr>
          <p:cNvPicPr>
            <a:picLocks noChangeAspect="1"/>
          </p:cNvPicPr>
          <p:nvPr/>
        </p:nvPicPr>
        <p:blipFill>
          <a:blip r:embed="rId5"/>
          <a:stretch>
            <a:fillRect/>
          </a:stretch>
        </p:blipFill>
        <p:spPr>
          <a:xfrm>
            <a:off x="5581125" y="3735465"/>
            <a:ext cx="4723296" cy="3025443"/>
          </a:xfrm>
          <a:prstGeom prst="rect">
            <a:avLst/>
          </a:prstGeom>
        </p:spPr>
      </p:pic>
    </p:spTree>
    <p:extLst>
      <p:ext uri="{BB962C8B-B14F-4D97-AF65-F5344CB8AC3E}">
        <p14:creationId xmlns:p14="http://schemas.microsoft.com/office/powerpoint/2010/main" val="471916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p:txBody>
          <a:bodyPr>
            <a:normAutofit/>
          </a:bodyPr>
          <a:lstStyle/>
          <a:p>
            <a:r>
              <a:rPr lang="en-US" sz="2400" dirty="0">
                <a:solidFill>
                  <a:srgbClr val="C00000"/>
                </a:solidFill>
              </a:rPr>
              <a:t>Please note that only the newer d-nodes (Intel Skylake microarchitecture) have InfiniBand network. </a:t>
            </a:r>
          </a:p>
          <a:p>
            <a:r>
              <a:rPr lang="en-US" sz="2400" dirty="0"/>
              <a:t>To allocate d-nodes, use the following SLURM flag: </a:t>
            </a:r>
            <a:r>
              <a:rPr lang="en-US" sz="2400" b="1" dirty="0"/>
              <a:t>--constraint=</a:t>
            </a:r>
            <a:r>
              <a:rPr lang="en-US" sz="2400" b="1" dirty="0" err="1"/>
              <a:t>ib</a:t>
            </a:r>
            <a:endParaRPr lang="en-US" sz="2400" b="1" dirty="0">
              <a:solidFill>
                <a:srgbClr val="C00000"/>
              </a:solidFill>
            </a:endParaRPr>
          </a:p>
          <a:p>
            <a:r>
              <a:rPr lang="en-US" sz="2400" dirty="0"/>
              <a:t>Only MPI programs can use InfiniBand. Use: </a:t>
            </a:r>
            <a:r>
              <a:rPr lang="en-US" sz="2400" b="1" dirty="0"/>
              <a:t>module show &lt;</a:t>
            </a:r>
            <a:r>
              <a:rPr lang="en-US" sz="2400" b="1" dirty="0" err="1"/>
              <a:t>mpi_library_name</a:t>
            </a:r>
            <a:r>
              <a:rPr lang="en-US" sz="2400" b="1" dirty="0"/>
              <a:t>&gt; </a:t>
            </a:r>
            <a:r>
              <a:rPr lang="en-US" sz="2400" dirty="0"/>
              <a:t>to check if InfiniBand is supported. Some Discovery modules will have “</a:t>
            </a:r>
            <a:r>
              <a:rPr lang="en-US" sz="2400" dirty="0" err="1"/>
              <a:t>skylake</a:t>
            </a:r>
            <a:r>
              <a:rPr lang="en-US" sz="2400" dirty="0"/>
              <a:t>” in their name (similar to the “</a:t>
            </a:r>
            <a:r>
              <a:rPr lang="en-US" sz="2400" dirty="0" err="1"/>
              <a:t>cascadelake</a:t>
            </a:r>
            <a:r>
              <a:rPr lang="en-US" sz="2400" dirty="0"/>
              <a:t>” architecture). </a:t>
            </a:r>
          </a:p>
          <a:p>
            <a:pPr marL="0" indent="0">
              <a:buNone/>
            </a:pPr>
            <a:br>
              <a:rPr lang="en-US" sz="2400" dirty="0"/>
            </a:br>
            <a:endParaRPr lang="en-US" sz="24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43</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p:txBody>
          <a:bodyPr/>
          <a:lstStyle/>
          <a:p>
            <a:r>
              <a:rPr lang="en-US" dirty="0"/>
              <a:t>Run InfiniBand-supported MPI on Discovery</a:t>
            </a:r>
          </a:p>
        </p:txBody>
      </p:sp>
      <p:sp>
        <p:nvSpPr>
          <p:cNvPr id="8" name="TextBox 7">
            <a:extLst>
              <a:ext uri="{FF2B5EF4-FFF2-40B4-BE49-F238E27FC236}">
                <a16:creationId xmlns:a16="http://schemas.microsoft.com/office/drawing/2014/main" id="{0EC895C7-6135-094D-B8B8-59EEA5BDD158}"/>
              </a:ext>
            </a:extLst>
          </p:cNvPr>
          <p:cNvSpPr txBox="1"/>
          <p:nvPr/>
        </p:nvSpPr>
        <p:spPr>
          <a:xfrm>
            <a:off x="1064718" y="4136152"/>
            <a:ext cx="9323882" cy="2585323"/>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 Allocate 2 d-nodes (Skylake), each has 56 cores:</a:t>
            </a:r>
          </a:p>
          <a:p>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–p express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-N 2 –n 112 –t 01:00:00 –-constraint=</a:t>
            </a:r>
            <a:r>
              <a:rPr lang="en-US" dirty="0" err="1">
                <a:latin typeface="Courier New" panose="02070309020205020404" pitchFamily="49" charset="0"/>
                <a:cs typeface="Courier New" panose="02070309020205020404" pitchFamily="49" charset="0"/>
              </a:rPr>
              <a:t>ib</a:t>
            </a:r>
            <a:r>
              <a:rPr lang="en-US" dirty="0">
                <a:latin typeface="Courier New" panose="02070309020205020404" pitchFamily="49" charset="0"/>
                <a:cs typeface="Courier New" panose="02070309020205020404" pitchFamily="49" charset="0"/>
              </a:rPr>
              <a:t> /bin/bash</a:t>
            </a:r>
          </a:p>
          <a:p>
            <a:r>
              <a:rPr lang="en-US" dirty="0">
                <a:solidFill>
                  <a:srgbClr val="0070C0"/>
                </a:solidFill>
                <a:latin typeface="Courier New" panose="02070309020205020404" pitchFamily="49" charset="0"/>
                <a:cs typeface="Courier New" panose="02070309020205020404" pitchFamily="49" charset="0"/>
              </a:rPr>
              <a:t># First check if the module is InfiniBand-enabled: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show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solidFill>
                  <a:srgbClr val="0070C0"/>
                </a:solidFill>
                <a:latin typeface="Courier New" panose="02070309020205020404" pitchFamily="49" charset="0"/>
                <a:cs typeface="Courier New" panose="02070309020205020404" pitchFamily="49" charset="0"/>
              </a:rPr>
              <a:t># Load the </a:t>
            </a:r>
            <a:r>
              <a:rPr lang="en-US" dirty="0" err="1">
                <a:solidFill>
                  <a:srgbClr val="0070C0"/>
                </a:solidFill>
                <a:latin typeface="Courier New" panose="02070309020205020404" pitchFamily="49" charset="0"/>
                <a:cs typeface="Courier New" panose="02070309020205020404" pitchFamily="49" charset="0"/>
              </a:rPr>
              <a:t>mpich</a:t>
            </a:r>
            <a:r>
              <a:rPr lang="en-US" dirty="0">
                <a:solidFill>
                  <a:srgbClr val="0070C0"/>
                </a:solidFill>
                <a:latin typeface="Courier New" panose="02070309020205020404" pitchFamily="49" charset="0"/>
                <a:cs typeface="Courier New" panose="02070309020205020404" pitchFamily="49" charset="0"/>
              </a:rPr>
              <a:t> module: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/7.3.0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solidFill>
                  <a:srgbClr val="0070C0"/>
                </a:solidFill>
                <a:latin typeface="Courier New" panose="02070309020205020404" pitchFamily="49" charset="0"/>
                <a:cs typeface="Courier New" panose="02070309020205020404" pitchFamily="49" charset="0"/>
              </a:rPr>
              <a:t># Compile and run your program (compilation part not shown…):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mpirun</a:t>
            </a:r>
            <a:r>
              <a:rPr lang="en-US" dirty="0">
                <a:latin typeface="Courier New" panose="02070309020205020404" pitchFamily="49" charset="0"/>
                <a:cs typeface="Courier New" panose="02070309020205020404" pitchFamily="49" charset="0"/>
              </a:rPr>
              <a:t> –n 112 &lt;</a:t>
            </a:r>
            <a:r>
              <a:rPr lang="en-US" dirty="0" err="1">
                <a:latin typeface="Courier New" panose="02070309020205020404" pitchFamily="49" charset="0"/>
                <a:cs typeface="Courier New" panose="02070309020205020404" pitchFamily="49" charset="0"/>
              </a:rPr>
              <a:t>my_MPI_program</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242375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p:txBody>
          <a:bodyPr>
            <a:normAutofit/>
          </a:bodyPr>
          <a:lstStyle/>
          <a:p>
            <a:r>
              <a:rPr lang="en-US" sz="2400" dirty="0"/>
              <a:t>Since MPI is just an API, it supports multiple implementations. </a:t>
            </a:r>
          </a:p>
          <a:p>
            <a:r>
              <a:rPr lang="en-US" sz="2400" dirty="0"/>
              <a:t>Most MPI implementations (Open MPI, MPICH etc. ) support communication over the </a:t>
            </a:r>
            <a:r>
              <a:rPr lang="en-US" sz="2400" dirty="0" err="1"/>
              <a:t>InfiniBnand</a:t>
            </a:r>
            <a:r>
              <a:rPr lang="en-US" sz="2400" dirty="0"/>
              <a:t> network.</a:t>
            </a:r>
          </a:p>
          <a:p>
            <a:r>
              <a:rPr lang="en-US" sz="2400" dirty="0"/>
              <a:t> The mpi4py library provides a Python wrapper around your choice of MPI implementation. </a:t>
            </a:r>
            <a:r>
              <a:rPr lang="en-US" sz="2400" dirty="0">
                <a:solidFill>
                  <a:srgbClr val="C00000"/>
                </a:solidFill>
              </a:rPr>
              <a:t>Please note that the default MPI library installed with mpi4py(using </a:t>
            </a:r>
            <a:r>
              <a:rPr lang="en-US" sz="2400" dirty="0" err="1">
                <a:solidFill>
                  <a:srgbClr val="C00000"/>
                </a:solidFill>
              </a:rPr>
              <a:t>conda</a:t>
            </a:r>
            <a:r>
              <a:rPr lang="en-US" sz="2400" dirty="0">
                <a:solidFill>
                  <a:srgbClr val="C00000"/>
                </a:solidFill>
              </a:rPr>
              <a:t> or </a:t>
            </a:r>
            <a:r>
              <a:rPr lang="en-US" sz="2400">
                <a:solidFill>
                  <a:srgbClr val="C00000"/>
                </a:solidFill>
              </a:rPr>
              <a:t>pip install) </a:t>
            </a:r>
            <a:r>
              <a:rPr lang="en-US" sz="2400" dirty="0">
                <a:solidFill>
                  <a:srgbClr val="C00000"/>
                </a:solidFill>
              </a:rPr>
              <a:t>will not support InfiniBand.</a:t>
            </a:r>
            <a:endParaRPr lang="en-US" sz="2400" dirty="0"/>
          </a:p>
          <a:p>
            <a:r>
              <a:rPr lang="en-US" sz="2400" dirty="0"/>
              <a:t>To build mpi4py with InfiniBand support, type (for example using </a:t>
            </a:r>
            <a:r>
              <a:rPr lang="en-US" sz="2400" dirty="0" err="1"/>
              <a:t>OpenMPI</a:t>
            </a:r>
            <a:r>
              <a:rPr lang="en-US" sz="2400" dirty="0"/>
              <a:t>):</a:t>
            </a:r>
          </a:p>
          <a:p>
            <a:pPr marL="457200" lvl="1" indent="0">
              <a:buNone/>
            </a:pPr>
            <a:endParaRPr lang="en-US" sz="20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44</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a:xfrm>
            <a:off x="598357" y="268557"/>
            <a:ext cx="10515600" cy="1325563"/>
          </a:xfrm>
        </p:spPr>
        <p:txBody>
          <a:bodyPr>
            <a:normAutofit/>
          </a:bodyPr>
          <a:lstStyle/>
          <a:p>
            <a:pPr algn="ctr"/>
            <a:r>
              <a:rPr lang="en-US" sz="4000" dirty="0"/>
              <a:t>Enabling InfiniBand Support in Python (optional):</a:t>
            </a:r>
          </a:p>
        </p:txBody>
      </p:sp>
      <p:sp>
        <p:nvSpPr>
          <p:cNvPr id="11" name="TextBox 10">
            <a:extLst>
              <a:ext uri="{FF2B5EF4-FFF2-40B4-BE49-F238E27FC236}">
                <a16:creationId xmlns:a16="http://schemas.microsoft.com/office/drawing/2014/main" id="{D7512BDB-3D4A-1040-BC8C-1324261A16E4}"/>
              </a:ext>
            </a:extLst>
          </p:cNvPr>
          <p:cNvSpPr txBox="1"/>
          <p:nvPr/>
        </p:nvSpPr>
        <p:spPr>
          <a:xfrm>
            <a:off x="2143386" y="4591626"/>
            <a:ext cx="7000614" cy="2031325"/>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 First check if the module is InfiniBand-enabled:</a:t>
            </a:r>
            <a:br>
              <a:rPr lang="en-US" dirty="0">
                <a:solidFill>
                  <a:srgbClr val="0070C0"/>
                </a:solidFill>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show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 </a:t>
            </a:r>
          </a:p>
          <a:p>
            <a:r>
              <a:rPr lang="en-US" dirty="0">
                <a:solidFill>
                  <a:srgbClr val="0070C0"/>
                </a:solidFill>
                <a:latin typeface="Courier New" panose="02070309020205020404" pitchFamily="49" charset="0"/>
                <a:cs typeface="Courier New" panose="02070309020205020404" pitchFamily="49" charset="0"/>
              </a:rPr>
              <a:t># Load the </a:t>
            </a:r>
            <a:r>
              <a:rPr lang="en-US" dirty="0" err="1">
                <a:solidFill>
                  <a:srgbClr val="0070C0"/>
                </a:solidFill>
                <a:latin typeface="Courier New" panose="02070309020205020404" pitchFamily="49" charset="0"/>
                <a:cs typeface="Courier New" panose="02070309020205020404" pitchFamily="49" charset="0"/>
              </a:rPr>
              <a:t>openmpi</a:t>
            </a:r>
            <a:r>
              <a:rPr lang="en-US" dirty="0">
                <a:solidFill>
                  <a:srgbClr val="0070C0"/>
                </a:solidFill>
                <a:latin typeface="Courier New" panose="02070309020205020404" pitchFamily="49" charset="0"/>
                <a:cs typeface="Courier New" panose="02070309020205020404" pitchFamily="49" charset="0"/>
              </a:rPr>
              <a:t> module: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br>
              <a:rPr lang="en-US" dirty="0">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 Install mpi4py using </a:t>
            </a:r>
            <a:r>
              <a:rPr lang="en-US" dirty="0" err="1">
                <a:solidFill>
                  <a:srgbClr val="0070C0"/>
                </a:solidFill>
                <a:latin typeface="Courier New" panose="02070309020205020404" pitchFamily="49" charset="0"/>
                <a:cs typeface="Courier New" panose="02070309020205020404" pitchFamily="49" charset="0"/>
              </a:rPr>
              <a:t>mpich</a:t>
            </a:r>
            <a:r>
              <a:rPr lang="en-US" dirty="0">
                <a:solidFill>
                  <a:srgbClr val="0070C0"/>
                </a:solidFill>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pip install --user mpi4py</a:t>
            </a:r>
          </a:p>
        </p:txBody>
      </p:sp>
    </p:spTree>
    <p:extLst>
      <p:ext uri="{BB962C8B-B14F-4D97-AF65-F5344CB8AC3E}">
        <p14:creationId xmlns:p14="http://schemas.microsoft.com/office/powerpoint/2010/main" val="645701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FECA73-1B27-BA4F-AA9B-63D4AE54C5B8}"/>
              </a:ext>
            </a:extLst>
          </p:cNvPr>
          <p:cNvSpPr>
            <a:spLocks noGrp="1"/>
          </p:cNvSpPr>
          <p:nvPr>
            <p:ph idx="1"/>
          </p:nvPr>
        </p:nvSpPr>
        <p:spPr>
          <a:xfrm>
            <a:off x="359763" y="1528998"/>
            <a:ext cx="10994037" cy="5329002"/>
          </a:xfrm>
        </p:spPr>
        <p:txBody>
          <a:bodyPr>
            <a:normAutofit/>
          </a:bodyPr>
          <a:lstStyle/>
          <a:p>
            <a:pPr marL="514350" indent="-514350">
              <a:buFont typeface="+mj-lt"/>
              <a:buAutoNum type="arabicPeriod"/>
            </a:pPr>
            <a:r>
              <a:rPr lang="en-US" dirty="0"/>
              <a:t>Repeat Exercise 2 running on the InfiniBand network. Enter directory </a:t>
            </a:r>
            <a:r>
              <a:rPr lang="en-US" i="1" dirty="0"/>
              <a:t>Exercise_5 </a:t>
            </a:r>
            <a:r>
              <a:rPr lang="en-US" dirty="0"/>
              <a:t> and inspect the </a:t>
            </a:r>
            <a:r>
              <a:rPr lang="en-US" i="1" dirty="0" err="1"/>
              <a:t>main_py.bash</a:t>
            </a:r>
            <a:r>
              <a:rPr lang="en-US" dirty="0"/>
              <a:t> script:</a:t>
            </a:r>
          </a:p>
          <a:p>
            <a:pPr marL="514350" indent="-514350">
              <a:buFont typeface="+mj-lt"/>
              <a:buAutoNum type="arabicPeriod"/>
            </a:pPr>
            <a:endParaRPr lang="en-US" dirty="0"/>
          </a:p>
          <a:p>
            <a:pPr marL="514350" indent="-514350">
              <a:buFont typeface="+mj-lt"/>
              <a:buAutoNum type="arabicPeriod"/>
            </a:pPr>
            <a:r>
              <a:rPr lang="en-US" dirty="0"/>
              <a:t>Notice the differences in the submission script:</a:t>
            </a:r>
          </a:p>
          <a:p>
            <a:pPr marL="971550" lvl="1" indent="-514350">
              <a:buFont typeface="+mj-lt"/>
              <a:buAutoNum type="arabicPeriod"/>
            </a:pPr>
            <a:r>
              <a:rPr lang="en-US" dirty="0"/>
              <a:t>Added flag: </a:t>
            </a:r>
            <a:r>
              <a:rPr lang="en-US" b="1" dirty="0"/>
              <a:t>#SBATCH --constraint=</a:t>
            </a:r>
            <a:r>
              <a:rPr lang="en-US" b="1" dirty="0" err="1"/>
              <a:t>ib</a:t>
            </a:r>
            <a:endParaRPr lang="en-US" b="1" dirty="0"/>
          </a:p>
          <a:p>
            <a:pPr marL="971550" lvl="1" indent="-514350">
              <a:buFont typeface="+mj-lt"/>
              <a:buAutoNum type="arabicPeriod"/>
            </a:pPr>
            <a:r>
              <a:rPr lang="en-US" dirty="0"/>
              <a:t>The use of mpi4py compiled with InfiniBand-supported MPI library. Here, we also load the following libraries:</a:t>
            </a:r>
          </a:p>
          <a:p>
            <a:pPr marL="971550" lvl="1"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r>
              <a:rPr lang="en-US" dirty="0"/>
              <a:t>Submit the job:</a:t>
            </a:r>
          </a:p>
          <a:p>
            <a:pPr marL="514350" indent="-514350">
              <a:buFont typeface="+mj-lt"/>
              <a:buAutoNum type="arabicPeriod"/>
            </a:pPr>
            <a:r>
              <a:rPr lang="en-US" dirty="0"/>
              <a:t>Re-evaluate the performance metrics, is there an improvement compared to results from Exercise 2?</a:t>
            </a:r>
          </a:p>
          <a:p>
            <a:pPr marL="514350" indent="-514350">
              <a:buFont typeface="+mj-lt"/>
              <a:buAutoNum type="arabicPeriod"/>
            </a:pPr>
            <a:endParaRPr lang="en-US" dirty="0"/>
          </a:p>
        </p:txBody>
      </p:sp>
      <p:sp>
        <p:nvSpPr>
          <p:cNvPr id="3" name="Slide Number Placeholder 2">
            <a:extLst>
              <a:ext uri="{FF2B5EF4-FFF2-40B4-BE49-F238E27FC236}">
                <a16:creationId xmlns:a16="http://schemas.microsoft.com/office/drawing/2014/main" id="{56520159-CE5F-D04C-AFB3-3F2501248EC4}"/>
              </a:ext>
            </a:extLst>
          </p:cNvPr>
          <p:cNvSpPr>
            <a:spLocks noGrp="1"/>
          </p:cNvSpPr>
          <p:nvPr>
            <p:ph type="sldNum" sz="quarter" idx="10"/>
          </p:nvPr>
        </p:nvSpPr>
        <p:spPr/>
        <p:txBody>
          <a:bodyPr/>
          <a:lstStyle/>
          <a:p>
            <a:fld id="{2BE017B6-6466-CA44-A203-DCC007137B39}" type="slidenum">
              <a:rPr lang="en-US" smtClean="0"/>
              <a:pPr/>
              <a:t>45</a:t>
            </a:fld>
            <a:endParaRPr lang="en-US" dirty="0"/>
          </a:p>
        </p:txBody>
      </p:sp>
      <p:sp>
        <p:nvSpPr>
          <p:cNvPr id="4" name="Title 3">
            <a:extLst>
              <a:ext uri="{FF2B5EF4-FFF2-40B4-BE49-F238E27FC236}">
                <a16:creationId xmlns:a16="http://schemas.microsoft.com/office/drawing/2014/main" id="{95E7B555-2794-6D43-9DD3-51089D0F6A6C}"/>
              </a:ext>
            </a:extLst>
          </p:cNvPr>
          <p:cNvSpPr>
            <a:spLocks noGrp="1"/>
          </p:cNvSpPr>
          <p:nvPr>
            <p:ph type="title"/>
          </p:nvPr>
        </p:nvSpPr>
        <p:spPr>
          <a:xfrm>
            <a:off x="838200" y="66910"/>
            <a:ext cx="10515600" cy="1325563"/>
          </a:xfrm>
        </p:spPr>
        <p:txBody>
          <a:bodyPr>
            <a:normAutofit/>
          </a:bodyPr>
          <a:lstStyle/>
          <a:p>
            <a:pPr algn="ctr"/>
            <a:r>
              <a:rPr lang="en-US" sz="4000" b="1" dirty="0"/>
              <a:t>Exercise 5 (optional)</a:t>
            </a:r>
            <a:br>
              <a:rPr lang="en-US" sz="4000" dirty="0"/>
            </a:br>
            <a:r>
              <a:rPr lang="en-US" sz="4000" dirty="0"/>
              <a:t>Increase performance with InfiniBand MPI</a:t>
            </a:r>
          </a:p>
        </p:txBody>
      </p:sp>
      <p:sp>
        <p:nvSpPr>
          <p:cNvPr id="5" name="TextBox 4">
            <a:extLst>
              <a:ext uri="{FF2B5EF4-FFF2-40B4-BE49-F238E27FC236}">
                <a16:creationId xmlns:a16="http://schemas.microsoft.com/office/drawing/2014/main" id="{F400E444-0512-444F-A0AA-EA2E572D7F27}"/>
              </a:ext>
            </a:extLst>
          </p:cNvPr>
          <p:cNvSpPr txBox="1"/>
          <p:nvPr/>
        </p:nvSpPr>
        <p:spPr>
          <a:xfrm>
            <a:off x="989144" y="2454451"/>
            <a:ext cx="7000614"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CF538A8-27B9-6F40-B4B0-0195FD783858}"/>
              </a:ext>
            </a:extLst>
          </p:cNvPr>
          <p:cNvSpPr txBox="1"/>
          <p:nvPr/>
        </p:nvSpPr>
        <p:spPr>
          <a:xfrm>
            <a:off x="989144" y="4533115"/>
            <a:ext cx="7300416"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/7.3.0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latin typeface="Courier New" panose="02070309020205020404" pitchFamily="49" charset="0"/>
                <a:cs typeface="Courier New" panose="02070309020205020404" pitchFamily="49" charset="0"/>
              </a:rPr>
              <a:t>$ module load miniconda3/2020-11-skylake</a:t>
            </a:r>
          </a:p>
        </p:txBody>
      </p:sp>
      <p:sp>
        <p:nvSpPr>
          <p:cNvPr id="7" name="TextBox 6">
            <a:extLst>
              <a:ext uri="{FF2B5EF4-FFF2-40B4-BE49-F238E27FC236}">
                <a16:creationId xmlns:a16="http://schemas.microsoft.com/office/drawing/2014/main" id="{9DCB605E-6F1E-054E-9987-07A80C01610E}"/>
              </a:ext>
            </a:extLst>
          </p:cNvPr>
          <p:cNvSpPr txBox="1"/>
          <p:nvPr/>
        </p:nvSpPr>
        <p:spPr>
          <a:xfrm>
            <a:off x="3360089" y="5373588"/>
            <a:ext cx="3400476"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25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lnSpcReduction="10000"/>
          </a:bodyPr>
          <a:lstStyle/>
          <a:p>
            <a:r>
              <a:rPr lang="en-US" sz="3000" dirty="0">
                <a:solidFill>
                  <a:srgbClr val="FFFF00"/>
                </a:solidFill>
              </a:rPr>
              <a:t>Compute nodes: </a:t>
            </a:r>
            <a:r>
              <a:rPr lang="en-US" sz="3000" dirty="0"/>
              <a:t>servers that perform HPC calculations.</a:t>
            </a:r>
          </a:p>
          <a:p>
            <a:r>
              <a:rPr lang="en-US" sz="3000" dirty="0">
                <a:solidFill>
                  <a:srgbClr val="FFFF00"/>
                </a:solidFill>
              </a:rPr>
              <a:t>Login nodes: </a:t>
            </a:r>
            <a:r>
              <a:rPr lang="en-US" sz="3000" dirty="0"/>
              <a:t>servers for remote connection to the cluster.</a:t>
            </a:r>
          </a:p>
          <a:p>
            <a:r>
              <a:rPr lang="en-US" sz="3000" dirty="0">
                <a:solidFill>
                  <a:srgbClr val="FFFF00"/>
                </a:solidFill>
              </a:rPr>
              <a:t>Network: </a:t>
            </a:r>
            <a:r>
              <a:rPr lang="en-US" sz="3000" dirty="0"/>
              <a:t>connect between nodes (LAN).</a:t>
            </a:r>
          </a:p>
          <a:p>
            <a:r>
              <a:rPr lang="en-US" sz="3000" dirty="0">
                <a:solidFill>
                  <a:srgbClr val="FFFF00"/>
                </a:solidFill>
              </a:rPr>
              <a:t>File system servers: </a:t>
            </a:r>
            <a:r>
              <a:rPr lang="en-US" sz="3000" dirty="0"/>
              <a:t>manage cluster shared storage.</a:t>
            </a:r>
          </a:p>
          <a:p>
            <a:r>
              <a:rPr lang="en-US" sz="3000" dirty="0">
                <a:solidFill>
                  <a:srgbClr val="FFFF00"/>
                </a:solidFill>
              </a:rPr>
              <a:t>Scheduler: </a:t>
            </a:r>
            <a:r>
              <a:rPr lang="en-US" sz="3000" dirty="0"/>
              <a:t>manages HPC resources between users.</a:t>
            </a:r>
            <a:endParaRPr lang="en-US" sz="3000" b="1" dirty="0"/>
          </a:p>
          <a:p>
            <a:endParaRPr lang="en-US" sz="3000" b="1" dirty="0"/>
          </a:p>
          <a:p>
            <a:pPr marL="0" indent="0">
              <a:buNone/>
            </a:pPr>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6</a:t>
            </a:fld>
            <a:endParaRPr lang="en-US" dirty="0"/>
          </a:p>
        </p:txBody>
      </p:sp>
      <p:pic>
        <p:nvPicPr>
          <p:cNvPr id="11" name="Content Placeholder 10">
            <a:extLst>
              <a:ext uri="{FF2B5EF4-FFF2-40B4-BE49-F238E27FC236}">
                <a16:creationId xmlns:a16="http://schemas.microsoft.com/office/drawing/2014/main" id="{E1230C54-802B-B94D-82B9-23529FAF4B23}"/>
              </a:ext>
            </a:extLst>
          </p:cNvPr>
          <p:cNvPicPr>
            <a:picLocks noGrp="1" noChangeAspect="1"/>
          </p:cNvPicPr>
          <p:nvPr>
            <p:ph sz="half" idx="2"/>
          </p:nvPr>
        </p:nvPicPr>
        <p:blipFill>
          <a:blip r:embed="rId3"/>
          <a:stretch>
            <a:fillRect/>
          </a:stretch>
        </p:blipFill>
        <p:spPr>
          <a:xfrm>
            <a:off x="6259111" y="1396687"/>
            <a:ext cx="5515778" cy="3789910"/>
          </a:xfrm>
        </p:spPr>
      </p:pic>
      <p:sp>
        <p:nvSpPr>
          <p:cNvPr id="12" name="TextBox 11">
            <a:extLst>
              <a:ext uri="{FF2B5EF4-FFF2-40B4-BE49-F238E27FC236}">
                <a16:creationId xmlns:a16="http://schemas.microsoft.com/office/drawing/2014/main" id="{E099281D-ADC7-2141-BC16-3DAAF7C2CC5C}"/>
              </a:ext>
            </a:extLst>
          </p:cNvPr>
          <p:cNvSpPr txBox="1"/>
          <p:nvPr/>
        </p:nvSpPr>
        <p:spPr>
          <a:xfrm>
            <a:off x="6071433" y="6552198"/>
            <a:ext cx="4376712" cy="338554"/>
          </a:xfrm>
          <a:prstGeom prst="rect">
            <a:avLst/>
          </a:prstGeom>
          <a:noFill/>
        </p:spPr>
        <p:txBody>
          <a:bodyPr wrap="square" rtlCol="0">
            <a:spAutoFit/>
          </a:bodyPr>
          <a:lstStyle/>
          <a:p>
            <a:r>
              <a:rPr lang="en-US" sz="800" dirty="0"/>
              <a:t>Image from: https://</a:t>
            </a:r>
            <a:r>
              <a:rPr lang="en-US" sz="800" dirty="0" err="1"/>
              <a:t>wiki.rc.hms.harvard.edu</a:t>
            </a:r>
            <a:r>
              <a:rPr lang="en-US" sz="800" dirty="0"/>
              <a:t>/display/O2/O2+HPC+Cluster+and+Computing+Nodes+Hardware</a:t>
            </a:r>
          </a:p>
        </p:txBody>
      </p:sp>
    </p:spTree>
    <p:extLst>
      <p:ext uri="{BB962C8B-B14F-4D97-AF65-F5344CB8AC3E}">
        <p14:creationId xmlns:p14="http://schemas.microsoft.com/office/powerpoint/2010/main" val="32085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fontScale="92500" lnSpcReduction="10000"/>
          </a:bodyPr>
          <a:lstStyle/>
          <a:p>
            <a:r>
              <a:rPr lang="en-US" sz="3000" dirty="0">
                <a:solidFill>
                  <a:srgbClr val="FFFF00"/>
                </a:solidFill>
              </a:rPr>
              <a:t>Processor/CPU/Core: </a:t>
            </a:r>
            <a:r>
              <a:rPr lang="en-US" sz="3000" dirty="0"/>
              <a:t>Central Processing Unit – a single processing component within a computer. </a:t>
            </a:r>
            <a:endParaRPr lang="en-US" sz="3000" b="1" dirty="0"/>
          </a:p>
          <a:p>
            <a:r>
              <a:rPr lang="en-US" sz="3000" dirty="0">
                <a:solidFill>
                  <a:srgbClr val="FFFF00"/>
                </a:solidFill>
              </a:rPr>
              <a:t>Socket: </a:t>
            </a:r>
            <a:r>
              <a:rPr lang="en-US" sz="3000" dirty="0"/>
              <a:t>CPUs with multiple cores (terms depends on vendor).</a:t>
            </a:r>
          </a:p>
          <a:p>
            <a:r>
              <a:rPr lang="en-US" sz="3000" dirty="0">
                <a:solidFill>
                  <a:srgbClr val="FFFF00"/>
                </a:solidFill>
              </a:rPr>
              <a:t>Task: </a:t>
            </a:r>
            <a:r>
              <a:rPr lang="en-US" sz="3000" dirty="0"/>
              <a:t>A logical section of a computational workflow executed by a parallel unit.</a:t>
            </a:r>
          </a:p>
          <a:p>
            <a:r>
              <a:rPr lang="en-US" sz="3000" dirty="0">
                <a:solidFill>
                  <a:srgbClr val="FFFF00"/>
                </a:solidFill>
              </a:rPr>
              <a:t>Parallel Program: </a:t>
            </a:r>
            <a:r>
              <a:rPr lang="en-US" sz="3000" dirty="0"/>
              <a:t>consists of many tasks that can be executed in parallel.</a:t>
            </a:r>
          </a:p>
          <a:p>
            <a:pPr marL="0" indent="0">
              <a:buNone/>
            </a:pPr>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7</a:t>
            </a:fld>
            <a:endParaRPr lang="en-US" dirty="0"/>
          </a:p>
        </p:txBody>
      </p:sp>
      <p:sp>
        <p:nvSpPr>
          <p:cNvPr id="12" name="TextBox 11">
            <a:extLst>
              <a:ext uri="{FF2B5EF4-FFF2-40B4-BE49-F238E27FC236}">
                <a16:creationId xmlns:a16="http://schemas.microsoft.com/office/drawing/2014/main" id="{E099281D-ADC7-2141-BC16-3DAAF7C2CC5C}"/>
              </a:ext>
            </a:extLst>
          </p:cNvPr>
          <p:cNvSpPr txBox="1"/>
          <p:nvPr/>
        </p:nvSpPr>
        <p:spPr>
          <a:xfrm>
            <a:off x="6071432" y="6457890"/>
            <a:ext cx="4751465" cy="400110"/>
          </a:xfrm>
          <a:prstGeom prst="rect">
            <a:avLst/>
          </a:prstGeom>
          <a:noFill/>
        </p:spPr>
        <p:txBody>
          <a:bodyPr wrap="square" rtlCol="0">
            <a:spAutoFit/>
          </a:bodyPr>
          <a:lstStyle/>
          <a:p>
            <a:r>
              <a:rPr lang="en-US" sz="1000" dirty="0"/>
              <a:t>Image from the Lawrence Livermore National Laboratory Computing: https://</a:t>
            </a:r>
            <a:r>
              <a:rPr lang="en-US" sz="1000" dirty="0" err="1"/>
              <a:t>computing.llnl.gov</a:t>
            </a:r>
            <a:r>
              <a:rPr lang="en-US" sz="1000" dirty="0"/>
              <a:t>/</a:t>
            </a:r>
            <a:endParaRPr lang="en-US" sz="200" dirty="0"/>
          </a:p>
        </p:txBody>
      </p:sp>
      <p:pic>
        <p:nvPicPr>
          <p:cNvPr id="8" name="Content Placeholder 7">
            <a:extLst>
              <a:ext uri="{FF2B5EF4-FFF2-40B4-BE49-F238E27FC236}">
                <a16:creationId xmlns:a16="http://schemas.microsoft.com/office/drawing/2014/main" id="{713A354D-51E7-6147-8F13-19A10CD1170B}"/>
              </a:ext>
            </a:extLst>
          </p:cNvPr>
          <p:cNvPicPr>
            <a:picLocks noGrp="1" noChangeAspect="1"/>
          </p:cNvPicPr>
          <p:nvPr>
            <p:ph sz="half" idx="2"/>
          </p:nvPr>
        </p:nvPicPr>
        <p:blipFill>
          <a:blip r:embed="rId3"/>
          <a:stretch>
            <a:fillRect/>
          </a:stretch>
        </p:blipFill>
        <p:spPr>
          <a:xfrm>
            <a:off x="6855739" y="836273"/>
            <a:ext cx="4581756" cy="4612301"/>
          </a:xfrm>
        </p:spPr>
      </p:pic>
      <p:sp>
        <p:nvSpPr>
          <p:cNvPr id="9" name="TextBox 8">
            <a:extLst>
              <a:ext uri="{FF2B5EF4-FFF2-40B4-BE49-F238E27FC236}">
                <a16:creationId xmlns:a16="http://schemas.microsoft.com/office/drawing/2014/main" id="{2B951C22-0B0C-DC40-91E3-D8D38A50AAA8}"/>
              </a:ext>
            </a:extLst>
          </p:cNvPr>
          <p:cNvSpPr txBox="1"/>
          <p:nvPr/>
        </p:nvSpPr>
        <p:spPr>
          <a:xfrm>
            <a:off x="6855740" y="365125"/>
            <a:ext cx="4322520" cy="523220"/>
          </a:xfrm>
          <a:prstGeom prst="rect">
            <a:avLst/>
          </a:prstGeom>
          <a:noFill/>
        </p:spPr>
        <p:txBody>
          <a:bodyPr wrap="square" rtlCol="0">
            <a:spAutoFit/>
          </a:bodyPr>
          <a:lstStyle/>
          <a:p>
            <a:pPr algn="ctr"/>
            <a:r>
              <a:rPr lang="en-US" sz="1400" dirty="0"/>
              <a:t>IBM BG/Q Compute Chip with 18 cores (PU) and 16 L2 Cache units (L2)</a:t>
            </a:r>
          </a:p>
        </p:txBody>
      </p:sp>
    </p:spTree>
    <p:extLst>
      <p:ext uri="{BB962C8B-B14F-4D97-AF65-F5344CB8AC3E}">
        <p14:creationId xmlns:p14="http://schemas.microsoft.com/office/powerpoint/2010/main" val="245574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Parallelization approaches</a:t>
            </a:r>
          </a:p>
        </p:txBody>
      </p:sp>
      <p:sp>
        <p:nvSpPr>
          <p:cNvPr id="3" name="Content Placeholder 2"/>
          <p:cNvSpPr>
            <a:spLocks noGrp="1"/>
          </p:cNvSpPr>
          <p:nvPr>
            <p:ph sz="half" idx="1"/>
          </p:nvPr>
        </p:nvSpPr>
        <p:spPr>
          <a:xfrm>
            <a:off x="344774" y="1825625"/>
            <a:ext cx="5437959" cy="4895850"/>
          </a:xfrm>
        </p:spPr>
        <p:txBody>
          <a:bodyPr>
            <a:normAutofit/>
          </a:bodyPr>
          <a:lstStyle/>
          <a:p>
            <a:r>
              <a:rPr lang="en-US" b="1" dirty="0">
                <a:solidFill>
                  <a:srgbClr val="FFFF00"/>
                </a:solidFill>
              </a:rPr>
              <a:t>Use CPU-parallel code:</a:t>
            </a:r>
          </a:p>
          <a:p>
            <a:pPr marL="0" indent="0">
              <a:buNone/>
            </a:pPr>
            <a:r>
              <a:rPr lang="en-US" sz="2400" dirty="0"/>
              <a:t>Use on the entire data set.</a:t>
            </a:r>
          </a:p>
          <a:p>
            <a:pPr lvl="1"/>
            <a:r>
              <a:rPr lang="en-US" dirty="0">
                <a:solidFill>
                  <a:srgbClr val="FFFF00"/>
                </a:solidFill>
              </a:rPr>
              <a:t>Shared memory (single node):</a:t>
            </a:r>
            <a:r>
              <a:rPr lang="en-US" dirty="0"/>
              <a:t> master process controls many ”light-weight” threads (multi-threading). </a:t>
            </a:r>
          </a:p>
          <a:p>
            <a:pPr lvl="1"/>
            <a:r>
              <a:rPr lang="en-US" dirty="0">
                <a:solidFill>
                  <a:srgbClr val="FFFF00"/>
                </a:solidFill>
              </a:rPr>
              <a:t>Distributed memory (single/multi node): </a:t>
            </a:r>
            <a:r>
              <a:rPr lang="en-US" dirty="0"/>
              <a:t>multiple processes with local memory each, managed by a master process or MPI protocol.</a:t>
            </a:r>
          </a:p>
          <a:p>
            <a:r>
              <a:rPr lang="en-US" b="1" dirty="0">
                <a:solidFill>
                  <a:srgbClr val="FFFF00"/>
                </a:solidFill>
              </a:rPr>
              <a:t>Use a data-parallel approach:</a:t>
            </a:r>
          </a:p>
          <a:p>
            <a:pPr lvl="1"/>
            <a:r>
              <a:rPr lang="en-US" dirty="0"/>
              <a:t>Split the data, perform the same operation on different data.</a:t>
            </a:r>
          </a:p>
        </p:txBody>
      </p:sp>
      <p:sp>
        <p:nvSpPr>
          <p:cNvPr id="5" name="Slide Number Placeholder 4"/>
          <p:cNvSpPr>
            <a:spLocks noGrp="1"/>
          </p:cNvSpPr>
          <p:nvPr>
            <p:ph type="sldNum" sz="quarter" idx="10"/>
          </p:nvPr>
        </p:nvSpPr>
        <p:spPr/>
        <p:txBody>
          <a:bodyPr/>
          <a:lstStyle/>
          <a:p>
            <a:fld id="{2BE017B6-6466-CA44-A203-DCC007137B39}" type="slidenum">
              <a:rPr lang="en-US" smtClean="0"/>
              <a:pPr/>
              <a:t>8</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86422" y="6481136"/>
            <a:ext cx="4751465" cy="430887"/>
          </a:xfrm>
          <a:prstGeom prst="rect">
            <a:avLst/>
          </a:prstGeom>
          <a:noFill/>
        </p:spPr>
        <p:txBody>
          <a:bodyPr wrap="square" rtlCol="0">
            <a:spAutoFit/>
          </a:bodyPr>
          <a:lstStyle/>
          <a:p>
            <a:r>
              <a:rPr lang="en-US" sz="1000" dirty="0"/>
              <a:t>Images from: https://</a:t>
            </a:r>
            <a:r>
              <a:rPr lang="en-US" sz="1000" dirty="0" err="1"/>
              <a:t>www.futurelearn.com</a:t>
            </a:r>
            <a:r>
              <a:rPr lang="en-US" sz="1000" dirty="0"/>
              <a:t>/courses/supercomputing/0/steps/24017</a:t>
            </a:r>
          </a:p>
          <a:p>
            <a:r>
              <a:rPr lang="en-US" sz="1000" dirty="0"/>
              <a:t>Lawrence Livermore National Laboratory Computing: https://</a:t>
            </a:r>
            <a:r>
              <a:rPr lang="en-US" sz="1000" dirty="0" err="1"/>
              <a:t>computing.llnl.gov</a:t>
            </a:r>
            <a:r>
              <a:rPr lang="en-US" sz="1000" dirty="0"/>
              <a:t>/</a:t>
            </a:r>
          </a:p>
          <a:p>
            <a:endParaRPr lang="en-US" sz="200" dirty="0"/>
          </a:p>
        </p:txBody>
      </p:sp>
      <p:pic>
        <p:nvPicPr>
          <p:cNvPr id="12" name="Picture 11">
            <a:extLst>
              <a:ext uri="{FF2B5EF4-FFF2-40B4-BE49-F238E27FC236}">
                <a16:creationId xmlns:a16="http://schemas.microsoft.com/office/drawing/2014/main" id="{B01F626C-8CB8-5443-A001-6EBD5C3684FC}"/>
              </a:ext>
            </a:extLst>
          </p:cNvPr>
          <p:cNvPicPr>
            <a:picLocks noChangeAspect="1"/>
          </p:cNvPicPr>
          <p:nvPr/>
        </p:nvPicPr>
        <p:blipFill>
          <a:blip r:embed="rId3"/>
          <a:stretch>
            <a:fillRect/>
          </a:stretch>
        </p:blipFill>
        <p:spPr>
          <a:xfrm>
            <a:off x="6182924" y="502782"/>
            <a:ext cx="2834076" cy="4350690"/>
          </a:xfrm>
          <a:prstGeom prst="rect">
            <a:avLst/>
          </a:prstGeom>
        </p:spPr>
      </p:pic>
      <p:sp>
        <p:nvSpPr>
          <p:cNvPr id="13" name="TextBox 12">
            <a:extLst>
              <a:ext uri="{FF2B5EF4-FFF2-40B4-BE49-F238E27FC236}">
                <a16:creationId xmlns:a16="http://schemas.microsoft.com/office/drawing/2014/main" id="{6A6E5D91-3C09-784D-830E-DFA023920021}"/>
              </a:ext>
            </a:extLst>
          </p:cNvPr>
          <p:cNvSpPr txBox="1"/>
          <p:nvPr/>
        </p:nvSpPr>
        <p:spPr>
          <a:xfrm>
            <a:off x="6409269" y="77493"/>
            <a:ext cx="2242818" cy="369332"/>
          </a:xfrm>
          <a:prstGeom prst="rect">
            <a:avLst/>
          </a:prstGeom>
          <a:noFill/>
        </p:spPr>
        <p:txBody>
          <a:bodyPr wrap="square" rtlCol="0">
            <a:spAutoFit/>
          </a:bodyPr>
          <a:lstStyle/>
          <a:p>
            <a:pPr algn="ctr"/>
            <a:r>
              <a:rPr lang="en-US" dirty="0"/>
              <a:t>Multi-thread model</a:t>
            </a:r>
          </a:p>
        </p:txBody>
      </p:sp>
      <p:pic>
        <p:nvPicPr>
          <p:cNvPr id="15" name="Picture 14">
            <a:extLst>
              <a:ext uri="{FF2B5EF4-FFF2-40B4-BE49-F238E27FC236}">
                <a16:creationId xmlns:a16="http://schemas.microsoft.com/office/drawing/2014/main" id="{F276D2C9-A5C9-1F49-9063-F480CD25E0EE}"/>
              </a:ext>
            </a:extLst>
          </p:cNvPr>
          <p:cNvPicPr>
            <a:picLocks noChangeAspect="1"/>
          </p:cNvPicPr>
          <p:nvPr/>
        </p:nvPicPr>
        <p:blipFill>
          <a:blip r:embed="rId4"/>
          <a:stretch>
            <a:fillRect/>
          </a:stretch>
        </p:blipFill>
        <p:spPr>
          <a:xfrm>
            <a:off x="9017000" y="562974"/>
            <a:ext cx="3048506" cy="2115153"/>
          </a:xfrm>
          <a:prstGeom prst="rect">
            <a:avLst/>
          </a:prstGeom>
        </p:spPr>
      </p:pic>
      <p:sp>
        <p:nvSpPr>
          <p:cNvPr id="16" name="TextBox 15">
            <a:extLst>
              <a:ext uri="{FF2B5EF4-FFF2-40B4-BE49-F238E27FC236}">
                <a16:creationId xmlns:a16="http://schemas.microsoft.com/office/drawing/2014/main" id="{1F06CD26-7303-F644-A213-F008C0DF978F}"/>
              </a:ext>
            </a:extLst>
          </p:cNvPr>
          <p:cNvSpPr txBox="1"/>
          <p:nvPr/>
        </p:nvSpPr>
        <p:spPr>
          <a:xfrm>
            <a:off x="9419844" y="77493"/>
            <a:ext cx="2242818" cy="369332"/>
          </a:xfrm>
          <a:prstGeom prst="rect">
            <a:avLst/>
          </a:prstGeom>
          <a:noFill/>
        </p:spPr>
        <p:txBody>
          <a:bodyPr wrap="square" rtlCol="0">
            <a:spAutoFit/>
          </a:bodyPr>
          <a:lstStyle/>
          <a:p>
            <a:pPr algn="ctr"/>
            <a:r>
              <a:rPr lang="en-US" dirty="0"/>
              <a:t>Distributed model</a:t>
            </a:r>
          </a:p>
        </p:txBody>
      </p:sp>
      <p:sp>
        <p:nvSpPr>
          <p:cNvPr id="17" name="TextBox 16">
            <a:extLst>
              <a:ext uri="{FF2B5EF4-FFF2-40B4-BE49-F238E27FC236}">
                <a16:creationId xmlns:a16="http://schemas.microsoft.com/office/drawing/2014/main" id="{43FA2599-1F4D-8E43-B2A0-06048AED579D}"/>
              </a:ext>
            </a:extLst>
          </p:cNvPr>
          <p:cNvSpPr txBox="1"/>
          <p:nvPr/>
        </p:nvSpPr>
        <p:spPr>
          <a:xfrm>
            <a:off x="9419844" y="2807948"/>
            <a:ext cx="2242818" cy="369332"/>
          </a:xfrm>
          <a:prstGeom prst="rect">
            <a:avLst/>
          </a:prstGeom>
          <a:noFill/>
        </p:spPr>
        <p:txBody>
          <a:bodyPr wrap="square" rtlCol="0">
            <a:spAutoFit/>
          </a:bodyPr>
          <a:lstStyle/>
          <a:p>
            <a:pPr algn="ctr"/>
            <a:r>
              <a:rPr lang="en-US" dirty="0"/>
              <a:t>Data-parallel model</a:t>
            </a:r>
          </a:p>
        </p:txBody>
      </p:sp>
      <p:grpSp>
        <p:nvGrpSpPr>
          <p:cNvPr id="48" name="Group 47">
            <a:extLst>
              <a:ext uri="{FF2B5EF4-FFF2-40B4-BE49-F238E27FC236}">
                <a16:creationId xmlns:a16="http://schemas.microsoft.com/office/drawing/2014/main" id="{1C6B3395-6A3C-BD4A-9BC1-59DFE81DD624}"/>
              </a:ext>
            </a:extLst>
          </p:cNvPr>
          <p:cNvGrpSpPr/>
          <p:nvPr/>
        </p:nvGrpSpPr>
        <p:grpSpPr>
          <a:xfrm>
            <a:off x="9353882" y="3173831"/>
            <a:ext cx="2772867" cy="2250211"/>
            <a:chOff x="9353882" y="3173831"/>
            <a:chExt cx="2772867" cy="2250211"/>
          </a:xfrm>
        </p:grpSpPr>
        <p:sp>
          <p:nvSpPr>
            <p:cNvPr id="41" name="Rectangle 40">
              <a:extLst>
                <a:ext uri="{FF2B5EF4-FFF2-40B4-BE49-F238E27FC236}">
                  <a16:creationId xmlns:a16="http://schemas.microsoft.com/office/drawing/2014/main" id="{99BA83EC-09FB-6E49-A0B8-B9E97B64E61B}"/>
                </a:ext>
              </a:extLst>
            </p:cNvPr>
            <p:cNvSpPr/>
            <p:nvPr/>
          </p:nvSpPr>
          <p:spPr>
            <a:xfrm>
              <a:off x="10673345" y="4379493"/>
              <a:ext cx="1241797" cy="1044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C86D1FA-94CC-0B49-B15C-A4F7DFC4E808}"/>
                </a:ext>
              </a:extLst>
            </p:cNvPr>
            <p:cNvSpPr/>
            <p:nvPr/>
          </p:nvSpPr>
          <p:spPr>
            <a:xfrm>
              <a:off x="9353882" y="4379493"/>
              <a:ext cx="1241797" cy="1044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57DBCE-8260-C647-A46E-50AECD5C1E69}"/>
                </a:ext>
              </a:extLst>
            </p:cNvPr>
            <p:cNvSpPr txBox="1"/>
            <p:nvPr/>
          </p:nvSpPr>
          <p:spPr>
            <a:xfrm>
              <a:off x="9625262" y="3173831"/>
              <a:ext cx="1965208" cy="307777"/>
            </a:xfrm>
            <a:prstGeom prst="rect">
              <a:avLst/>
            </a:prstGeom>
            <a:noFill/>
          </p:spPr>
          <p:txBody>
            <a:bodyPr wrap="square" rtlCol="0">
              <a:spAutoFit/>
            </a:bodyPr>
            <a:lstStyle/>
            <a:p>
              <a:pPr algn="ctr"/>
              <a:r>
                <a:rPr lang="en-US" sz="1400" dirty="0"/>
                <a:t>Data: [d1,d2,d3,d4]</a:t>
              </a:r>
            </a:p>
          </p:txBody>
        </p:sp>
        <p:sp>
          <p:nvSpPr>
            <p:cNvPr id="8" name="Rectangle 7">
              <a:extLst>
                <a:ext uri="{FF2B5EF4-FFF2-40B4-BE49-F238E27FC236}">
                  <a16:creationId xmlns:a16="http://schemas.microsoft.com/office/drawing/2014/main" id="{8DDCE96C-29F2-6642-9C76-85AFAEB0E79F}"/>
                </a:ext>
              </a:extLst>
            </p:cNvPr>
            <p:cNvSpPr/>
            <p:nvPr/>
          </p:nvSpPr>
          <p:spPr>
            <a:xfrm>
              <a:off x="9429223" y="3500246"/>
              <a:ext cx="2430035" cy="301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0800A03-7CF7-D147-BA3D-78B1AA147CA9}"/>
                </a:ext>
              </a:extLst>
            </p:cNvPr>
            <p:cNvCxnSpPr/>
            <p:nvPr/>
          </p:nvCxnSpPr>
          <p:spPr>
            <a:xfrm>
              <a:off x="9998243" y="3488214"/>
              <a:ext cx="0" cy="31646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0F62D16E-E672-9D4C-B1B7-1EC28048E633}"/>
                </a:ext>
              </a:extLst>
            </p:cNvPr>
            <p:cNvCxnSpPr/>
            <p:nvPr/>
          </p:nvCxnSpPr>
          <p:spPr>
            <a:xfrm>
              <a:off x="10583780" y="3485510"/>
              <a:ext cx="0" cy="316468"/>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1A0B77E5-470C-D345-A1FD-FE411DA9BC78}"/>
                </a:ext>
              </a:extLst>
            </p:cNvPr>
            <p:cNvCxnSpPr/>
            <p:nvPr/>
          </p:nvCxnSpPr>
          <p:spPr>
            <a:xfrm>
              <a:off x="11181350" y="3485510"/>
              <a:ext cx="0" cy="31646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696ACA4F-6BDD-904E-8590-563F117AF86C}"/>
                </a:ext>
              </a:extLst>
            </p:cNvPr>
            <p:cNvCxnSpPr>
              <a:cxnSpLocks/>
              <a:endCxn id="36" idx="0"/>
            </p:cNvCxnSpPr>
            <p:nvPr/>
          </p:nvCxnSpPr>
          <p:spPr>
            <a:xfrm flipH="1">
              <a:off x="9665835" y="3801978"/>
              <a:ext cx="31618" cy="6400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07302899-3440-0040-98A9-91921D8402F5}"/>
                </a:ext>
              </a:extLst>
            </p:cNvPr>
            <p:cNvCxnSpPr>
              <a:cxnSpLocks/>
            </p:cNvCxnSpPr>
            <p:nvPr/>
          </p:nvCxnSpPr>
          <p:spPr>
            <a:xfrm>
              <a:off x="10307053" y="3801978"/>
              <a:ext cx="81547" cy="64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235E997C-FB1E-6F4E-8514-D870A4FA4419}"/>
                </a:ext>
              </a:extLst>
            </p:cNvPr>
            <p:cNvCxnSpPr>
              <a:cxnSpLocks/>
            </p:cNvCxnSpPr>
            <p:nvPr/>
          </p:nvCxnSpPr>
          <p:spPr>
            <a:xfrm flipH="1">
              <a:off x="10886830" y="3801978"/>
              <a:ext cx="33833" cy="64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FD433FB6-C564-FB4D-80D7-C49383DBCB94}"/>
                </a:ext>
              </a:extLst>
            </p:cNvPr>
            <p:cNvCxnSpPr>
              <a:cxnSpLocks/>
              <a:endCxn id="43" idx="0"/>
            </p:cNvCxnSpPr>
            <p:nvPr/>
          </p:nvCxnSpPr>
          <p:spPr>
            <a:xfrm>
              <a:off x="11534274" y="3801978"/>
              <a:ext cx="60825" cy="64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DB5E80F6-4C35-4843-AE1B-6DEB642F1841}"/>
                </a:ext>
              </a:extLst>
            </p:cNvPr>
            <p:cNvSpPr txBox="1"/>
            <p:nvPr/>
          </p:nvSpPr>
          <p:spPr>
            <a:xfrm>
              <a:off x="9527255" y="3926764"/>
              <a:ext cx="748381" cy="307777"/>
            </a:xfrm>
            <a:prstGeom prst="rect">
              <a:avLst/>
            </a:prstGeom>
            <a:noFill/>
          </p:spPr>
          <p:txBody>
            <a:bodyPr wrap="square" rtlCol="0">
              <a:spAutoFit/>
            </a:bodyPr>
            <a:lstStyle/>
            <a:p>
              <a:pPr algn="ctr"/>
              <a:r>
                <a:rPr lang="en-US" sz="1400" dirty="0"/>
                <a:t>Job1</a:t>
              </a:r>
            </a:p>
          </p:txBody>
        </p:sp>
        <p:sp>
          <p:nvSpPr>
            <p:cNvPr id="28" name="TextBox 27">
              <a:extLst>
                <a:ext uri="{FF2B5EF4-FFF2-40B4-BE49-F238E27FC236}">
                  <a16:creationId xmlns:a16="http://schemas.microsoft.com/office/drawing/2014/main" id="{4C917479-D967-4947-B5E3-9A83B55E6DDC}"/>
                </a:ext>
              </a:extLst>
            </p:cNvPr>
            <p:cNvSpPr txBox="1"/>
            <p:nvPr/>
          </p:nvSpPr>
          <p:spPr>
            <a:xfrm>
              <a:off x="10138449" y="3919947"/>
              <a:ext cx="748381" cy="307777"/>
            </a:xfrm>
            <a:prstGeom prst="rect">
              <a:avLst/>
            </a:prstGeom>
            <a:noFill/>
          </p:spPr>
          <p:txBody>
            <a:bodyPr wrap="square" rtlCol="0">
              <a:spAutoFit/>
            </a:bodyPr>
            <a:lstStyle/>
            <a:p>
              <a:pPr algn="ctr"/>
              <a:r>
                <a:rPr lang="en-US" sz="1400" dirty="0"/>
                <a:t>Job2</a:t>
              </a:r>
            </a:p>
          </p:txBody>
        </p:sp>
        <p:sp>
          <p:nvSpPr>
            <p:cNvPr id="29" name="TextBox 28">
              <a:extLst>
                <a:ext uri="{FF2B5EF4-FFF2-40B4-BE49-F238E27FC236}">
                  <a16:creationId xmlns:a16="http://schemas.microsoft.com/office/drawing/2014/main" id="{F317222E-0ABE-494C-9772-4E8D2EA68F56}"/>
                </a:ext>
              </a:extLst>
            </p:cNvPr>
            <p:cNvSpPr txBox="1"/>
            <p:nvPr/>
          </p:nvSpPr>
          <p:spPr>
            <a:xfrm>
              <a:off x="10798592" y="3921548"/>
              <a:ext cx="748381" cy="307777"/>
            </a:xfrm>
            <a:prstGeom prst="rect">
              <a:avLst/>
            </a:prstGeom>
            <a:noFill/>
          </p:spPr>
          <p:txBody>
            <a:bodyPr wrap="square" rtlCol="0">
              <a:spAutoFit/>
            </a:bodyPr>
            <a:lstStyle/>
            <a:p>
              <a:pPr algn="ctr"/>
              <a:r>
                <a:rPr lang="en-US" sz="1400" dirty="0"/>
                <a:t>Job3</a:t>
              </a:r>
            </a:p>
          </p:txBody>
        </p:sp>
        <p:sp>
          <p:nvSpPr>
            <p:cNvPr id="30" name="TextBox 29">
              <a:extLst>
                <a:ext uri="{FF2B5EF4-FFF2-40B4-BE49-F238E27FC236}">
                  <a16:creationId xmlns:a16="http://schemas.microsoft.com/office/drawing/2014/main" id="{9D170D93-F0FD-9045-A9E2-779D6C811023}"/>
                </a:ext>
              </a:extLst>
            </p:cNvPr>
            <p:cNvSpPr txBox="1"/>
            <p:nvPr/>
          </p:nvSpPr>
          <p:spPr>
            <a:xfrm>
              <a:off x="11378368" y="3919946"/>
              <a:ext cx="748381" cy="307777"/>
            </a:xfrm>
            <a:prstGeom prst="rect">
              <a:avLst/>
            </a:prstGeom>
            <a:noFill/>
          </p:spPr>
          <p:txBody>
            <a:bodyPr wrap="square" rtlCol="0">
              <a:spAutoFit/>
            </a:bodyPr>
            <a:lstStyle/>
            <a:p>
              <a:pPr algn="ctr"/>
              <a:r>
                <a:rPr lang="en-US" sz="1400" dirty="0"/>
                <a:t>Job4</a:t>
              </a:r>
            </a:p>
          </p:txBody>
        </p:sp>
        <p:sp>
          <p:nvSpPr>
            <p:cNvPr id="31" name="TextBox 30">
              <a:extLst>
                <a:ext uri="{FF2B5EF4-FFF2-40B4-BE49-F238E27FC236}">
                  <a16:creationId xmlns:a16="http://schemas.microsoft.com/office/drawing/2014/main" id="{F2A5A9EB-F62A-784E-83BB-F6CD9E4615E2}"/>
                </a:ext>
              </a:extLst>
            </p:cNvPr>
            <p:cNvSpPr txBox="1"/>
            <p:nvPr/>
          </p:nvSpPr>
          <p:spPr>
            <a:xfrm>
              <a:off x="9378915" y="3489722"/>
              <a:ext cx="748381" cy="307777"/>
            </a:xfrm>
            <a:prstGeom prst="rect">
              <a:avLst/>
            </a:prstGeom>
            <a:noFill/>
          </p:spPr>
          <p:txBody>
            <a:bodyPr wrap="square" rtlCol="0">
              <a:spAutoFit/>
            </a:bodyPr>
            <a:lstStyle/>
            <a:p>
              <a:pPr algn="ctr"/>
              <a:r>
                <a:rPr lang="en-US" sz="1400" dirty="0"/>
                <a:t>d1</a:t>
              </a:r>
            </a:p>
          </p:txBody>
        </p:sp>
        <p:sp>
          <p:nvSpPr>
            <p:cNvPr id="32" name="TextBox 31">
              <a:extLst>
                <a:ext uri="{FF2B5EF4-FFF2-40B4-BE49-F238E27FC236}">
                  <a16:creationId xmlns:a16="http://schemas.microsoft.com/office/drawing/2014/main" id="{BA572153-CC87-4B49-A10E-889A74133E06}"/>
                </a:ext>
              </a:extLst>
            </p:cNvPr>
            <p:cNvSpPr txBox="1"/>
            <p:nvPr/>
          </p:nvSpPr>
          <p:spPr>
            <a:xfrm>
              <a:off x="9932862" y="3488601"/>
              <a:ext cx="748381" cy="307777"/>
            </a:xfrm>
            <a:prstGeom prst="rect">
              <a:avLst/>
            </a:prstGeom>
            <a:noFill/>
          </p:spPr>
          <p:txBody>
            <a:bodyPr wrap="square" rtlCol="0">
              <a:spAutoFit/>
            </a:bodyPr>
            <a:lstStyle/>
            <a:p>
              <a:pPr algn="ctr"/>
              <a:r>
                <a:rPr lang="en-US" sz="1400" dirty="0"/>
                <a:t>d2</a:t>
              </a:r>
            </a:p>
          </p:txBody>
        </p:sp>
        <p:sp>
          <p:nvSpPr>
            <p:cNvPr id="33" name="TextBox 32">
              <a:extLst>
                <a:ext uri="{FF2B5EF4-FFF2-40B4-BE49-F238E27FC236}">
                  <a16:creationId xmlns:a16="http://schemas.microsoft.com/office/drawing/2014/main" id="{4FCD10AC-5D50-D24D-B087-F4BF4985135D}"/>
                </a:ext>
              </a:extLst>
            </p:cNvPr>
            <p:cNvSpPr txBox="1"/>
            <p:nvPr/>
          </p:nvSpPr>
          <p:spPr>
            <a:xfrm>
              <a:off x="10535721" y="3497068"/>
              <a:ext cx="748381" cy="307777"/>
            </a:xfrm>
            <a:prstGeom prst="rect">
              <a:avLst/>
            </a:prstGeom>
            <a:noFill/>
          </p:spPr>
          <p:txBody>
            <a:bodyPr wrap="square" rtlCol="0">
              <a:spAutoFit/>
            </a:bodyPr>
            <a:lstStyle/>
            <a:p>
              <a:pPr algn="ctr"/>
              <a:r>
                <a:rPr lang="en-US" sz="1400" dirty="0"/>
                <a:t>d3</a:t>
              </a:r>
            </a:p>
          </p:txBody>
        </p:sp>
        <p:sp>
          <p:nvSpPr>
            <p:cNvPr id="34" name="TextBox 33">
              <a:extLst>
                <a:ext uri="{FF2B5EF4-FFF2-40B4-BE49-F238E27FC236}">
                  <a16:creationId xmlns:a16="http://schemas.microsoft.com/office/drawing/2014/main" id="{97F61158-2D25-7E47-B34E-01CB77DB0796}"/>
                </a:ext>
              </a:extLst>
            </p:cNvPr>
            <p:cNvSpPr txBox="1"/>
            <p:nvPr/>
          </p:nvSpPr>
          <p:spPr>
            <a:xfrm>
              <a:off x="11158936" y="3495802"/>
              <a:ext cx="748381" cy="307777"/>
            </a:xfrm>
            <a:prstGeom prst="rect">
              <a:avLst/>
            </a:prstGeom>
            <a:noFill/>
          </p:spPr>
          <p:txBody>
            <a:bodyPr wrap="square" rtlCol="0">
              <a:spAutoFit/>
            </a:bodyPr>
            <a:lstStyle/>
            <a:p>
              <a:pPr algn="ctr"/>
              <a:r>
                <a:rPr lang="en-US" sz="1400" dirty="0"/>
                <a:t>d4</a:t>
              </a:r>
            </a:p>
          </p:txBody>
        </p:sp>
        <p:sp>
          <p:nvSpPr>
            <p:cNvPr id="36" name="TextBox 35">
              <a:extLst>
                <a:ext uri="{FF2B5EF4-FFF2-40B4-BE49-F238E27FC236}">
                  <a16:creationId xmlns:a16="http://schemas.microsoft.com/office/drawing/2014/main" id="{D4A2BFF9-8684-D840-9A10-B7D491F55B6F}"/>
                </a:ext>
              </a:extLst>
            </p:cNvPr>
            <p:cNvSpPr txBox="1"/>
            <p:nvPr/>
          </p:nvSpPr>
          <p:spPr>
            <a:xfrm>
              <a:off x="9386776" y="4442052"/>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CPU1</a:t>
              </a:r>
            </a:p>
          </p:txBody>
        </p:sp>
        <p:sp>
          <p:nvSpPr>
            <p:cNvPr id="37" name="TextBox 36">
              <a:extLst>
                <a:ext uri="{FF2B5EF4-FFF2-40B4-BE49-F238E27FC236}">
                  <a16:creationId xmlns:a16="http://schemas.microsoft.com/office/drawing/2014/main" id="{FBF27B5F-1BEC-534D-A514-666C6B246B94}"/>
                </a:ext>
              </a:extLst>
            </p:cNvPr>
            <p:cNvSpPr txBox="1"/>
            <p:nvPr/>
          </p:nvSpPr>
          <p:spPr>
            <a:xfrm>
              <a:off x="9996577" y="4449935"/>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CPU2</a:t>
              </a:r>
            </a:p>
          </p:txBody>
        </p:sp>
        <p:sp>
          <p:nvSpPr>
            <p:cNvPr id="40" name="TextBox 39">
              <a:extLst>
                <a:ext uri="{FF2B5EF4-FFF2-40B4-BE49-F238E27FC236}">
                  <a16:creationId xmlns:a16="http://schemas.microsoft.com/office/drawing/2014/main" id="{F251B9FB-4A4E-5A49-A300-130A3D8780EC}"/>
                </a:ext>
              </a:extLst>
            </p:cNvPr>
            <p:cNvSpPr txBox="1"/>
            <p:nvPr/>
          </p:nvSpPr>
          <p:spPr>
            <a:xfrm>
              <a:off x="9599445" y="5043597"/>
              <a:ext cx="748381"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t>Node 1</a:t>
              </a:r>
            </a:p>
          </p:txBody>
        </p:sp>
        <p:sp>
          <p:nvSpPr>
            <p:cNvPr id="42" name="TextBox 41">
              <a:extLst>
                <a:ext uri="{FF2B5EF4-FFF2-40B4-BE49-F238E27FC236}">
                  <a16:creationId xmlns:a16="http://schemas.microsoft.com/office/drawing/2014/main" id="{F9CFBFE9-9844-834E-ADE4-03970A9288BF}"/>
                </a:ext>
              </a:extLst>
            </p:cNvPr>
            <p:cNvSpPr txBox="1"/>
            <p:nvPr/>
          </p:nvSpPr>
          <p:spPr>
            <a:xfrm>
              <a:off x="10706239" y="4442052"/>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CPU1</a:t>
              </a:r>
            </a:p>
          </p:txBody>
        </p:sp>
        <p:sp>
          <p:nvSpPr>
            <p:cNvPr id="43" name="TextBox 42">
              <a:extLst>
                <a:ext uri="{FF2B5EF4-FFF2-40B4-BE49-F238E27FC236}">
                  <a16:creationId xmlns:a16="http://schemas.microsoft.com/office/drawing/2014/main" id="{473C640E-D53C-DB4A-8EE2-D65EFFFB5FD9}"/>
                </a:ext>
              </a:extLst>
            </p:cNvPr>
            <p:cNvSpPr txBox="1"/>
            <p:nvPr/>
          </p:nvSpPr>
          <p:spPr>
            <a:xfrm>
              <a:off x="11316040" y="4449935"/>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CPU2</a:t>
              </a:r>
            </a:p>
          </p:txBody>
        </p:sp>
        <p:sp>
          <p:nvSpPr>
            <p:cNvPr id="44" name="TextBox 43">
              <a:extLst>
                <a:ext uri="{FF2B5EF4-FFF2-40B4-BE49-F238E27FC236}">
                  <a16:creationId xmlns:a16="http://schemas.microsoft.com/office/drawing/2014/main" id="{B115256A-2AAB-DE4E-88CC-3A26C3FA9CBD}"/>
                </a:ext>
              </a:extLst>
            </p:cNvPr>
            <p:cNvSpPr txBox="1"/>
            <p:nvPr/>
          </p:nvSpPr>
          <p:spPr>
            <a:xfrm>
              <a:off x="10918908" y="5043597"/>
              <a:ext cx="748381"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t>Node 5</a:t>
              </a:r>
            </a:p>
          </p:txBody>
        </p:sp>
      </p:grpSp>
    </p:spTree>
    <p:extLst>
      <p:ext uri="{BB962C8B-B14F-4D97-AF65-F5344CB8AC3E}">
        <p14:creationId xmlns:p14="http://schemas.microsoft.com/office/powerpoint/2010/main" val="27602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Optimization approaches</a:t>
            </a:r>
          </a:p>
        </p:txBody>
      </p:sp>
      <p:sp>
        <p:nvSpPr>
          <p:cNvPr id="6" name="Content Placeholder 5"/>
          <p:cNvSpPr>
            <a:spLocks noGrp="1"/>
          </p:cNvSpPr>
          <p:nvPr>
            <p:ph sz="half" idx="1"/>
          </p:nvPr>
        </p:nvSpPr>
        <p:spPr>
          <a:xfrm>
            <a:off x="263472" y="1825625"/>
            <a:ext cx="5519262" cy="4667250"/>
          </a:xfrm>
        </p:spPr>
        <p:txBody>
          <a:bodyPr>
            <a:normAutofit fontScale="85000" lnSpcReduction="20000"/>
          </a:bodyPr>
          <a:lstStyle/>
          <a:p>
            <a:pPr marL="0" indent="0">
              <a:buNone/>
            </a:pPr>
            <a:r>
              <a:rPr lang="en-US" b="1" dirty="0"/>
              <a:t>To run efficient HPC workloads:</a:t>
            </a:r>
          </a:p>
          <a:p>
            <a:r>
              <a:rPr lang="en-US" dirty="0">
                <a:solidFill>
                  <a:srgbClr val="FFFF00"/>
                </a:solidFill>
              </a:rPr>
              <a:t>Ensure software is suitable for the hardware</a:t>
            </a:r>
            <a:r>
              <a:rPr lang="en-US" dirty="0"/>
              <a:t> (CPU architectures, GPU, etc.) and network (Ethernet/InfiniBand).</a:t>
            </a:r>
          </a:p>
          <a:p>
            <a:r>
              <a:rPr lang="en-US" dirty="0">
                <a:solidFill>
                  <a:srgbClr val="FFFF00"/>
                </a:solidFill>
              </a:rPr>
              <a:t>Leverage multi-CPU and multi-node </a:t>
            </a:r>
            <a:r>
              <a:rPr lang="en-US" dirty="0"/>
              <a:t>architectures with parallel computing libraries (OpenMP, MPI, CUDA etc.).</a:t>
            </a:r>
          </a:p>
          <a:p>
            <a:r>
              <a:rPr lang="en-US" dirty="0">
                <a:solidFill>
                  <a:srgbClr val="FFFF00"/>
                </a:solidFill>
              </a:rPr>
              <a:t>Utilize optimized libraries (if applicable) - </a:t>
            </a:r>
            <a:r>
              <a:rPr lang="en-US" dirty="0"/>
              <a:t>mathematical libraries (MKL, </a:t>
            </a:r>
            <a:r>
              <a:rPr lang="en-US" dirty="0" err="1"/>
              <a:t>OpenBLAS</a:t>
            </a:r>
            <a:r>
              <a:rPr lang="en-US" dirty="0"/>
              <a:t> etc.).</a:t>
            </a:r>
          </a:p>
          <a:p>
            <a:r>
              <a:rPr lang="en-US" dirty="0">
                <a:solidFill>
                  <a:srgbClr val="FFFF00"/>
                </a:solidFill>
              </a:rPr>
              <a:t>Run benchmarks</a:t>
            </a:r>
            <a:r>
              <a:rPr lang="en-US" dirty="0"/>
              <a:t> to find the best performance configuration. </a:t>
            </a:r>
          </a:p>
          <a:p>
            <a:r>
              <a:rPr lang="en-US" dirty="0">
                <a:solidFill>
                  <a:srgbClr val="FFFF00"/>
                </a:solidFill>
              </a:rPr>
              <a:t>Test scalability </a:t>
            </a:r>
            <a:r>
              <a:rPr lang="en-US" dirty="0"/>
              <a:t>by increasing the resources and evaluating efficiency.</a:t>
            </a:r>
          </a:p>
        </p:txBody>
      </p:sp>
      <p:sp>
        <p:nvSpPr>
          <p:cNvPr id="4" name="Slide Number Placeholder 3"/>
          <p:cNvSpPr>
            <a:spLocks noGrp="1"/>
          </p:cNvSpPr>
          <p:nvPr>
            <p:ph type="sldNum" sz="quarter" idx="10"/>
          </p:nvPr>
        </p:nvSpPr>
        <p:spPr/>
        <p:txBody>
          <a:bodyPr/>
          <a:lstStyle/>
          <a:p>
            <a:fld id="{2BE017B6-6466-CA44-A203-DCC007137B39}" type="slidenum">
              <a:rPr lang="en-US" smtClean="0"/>
              <a:pPr/>
              <a:t>9</a:t>
            </a:fld>
            <a:endParaRPr lang="en-US" dirty="0"/>
          </a:p>
        </p:txBody>
      </p:sp>
      <p:pic>
        <p:nvPicPr>
          <p:cNvPr id="7"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4282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1 </a:t>
            </a:r>
            <a:br>
              <a:rPr lang="en-US" dirty="0"/>
            </a:br>
            <a:r>
              <a:rPr lang="en-US" sz="5400" dirty="0"/>
              <a:t>Shared Memory Parallelization using OpenMP</a:t>
            </a:r>
            <a:endParaRPr lang="en-US" dirty="0"/>
          </a:p>
        </p:txBody>
      </p:sp>
    </p:spTree>
    <p:extLst>
      <p:ext uri="{BB962C8B-B14F-4D97-AF65-F5344CB8AC3E}">
        <p14:creationId xmlns:p14="http://schemas.microsoft.com/office/powerpoint/2010/main" val="281058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NU_CPS_PresentationTemplate_04.16.19</Template>
  <TotalTime>48522</TotalTime>
  <Words>6250</Words>
  <Application>Microsoft Macintosh PowerPoint</Application>
  <PresentationFormat>Widescreen</PresentationFormat>
  <Paragraphs>483</Paragraphs>
  <Slides>44</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Cambria Math</vt:lpstr>
      <vt:lpstr>Courier</vt:lpstr>
      <vt:lpstr>Courier New</vt:lpstr>
      <vt:lpstr>Helvetica Neue</vt:lpstr>
      <vt:lpstr>Real Head Pro</vt:lpstr>
      <vt:lpstr>Real Text Pro</vt:lpstr>
      <vt:lpstr>Real Text Pro Demibold</vt:lpstr>
      <vt:lpstr>Office Theme</vt:lpstr>
      <vt:lpstr>Introduction to HPC Parallel Programming</vt:lpstr>
      <vt:lpstr>PowerPoint Presentation</vt:lpstr>
      <vt:lpstr>PowerPoint Presentation</vt:lpstr>
      <vt:lpstr>What is HPC?</vt:lpstr>
      <vt:lpstr>General terminology</vt:lpstr>
      <vt:lpstr>General terminology</vt:lpstr>
      <vt:lpstr>Parallelization approaches</vt:lpstr>
      <vt:lpstr>Optimization approaches</vt:lpstr>
      <vt:lpstr>Exercise 1  Shared Memory Parallelization using OpenMP</vt:lpstr>
      <vt:lpstr>Exercise 1 Task 1: Parallel C++ code and multi-CPU allocation</vt:lpstr>
      <vt:lpstr>Exercise 1 Task 2: Run and analyze performance</vt:lpstr>
      <vt:lpstr>Exercise 2 Distributed Parallelization using MPI</vt:lpstr>
      <vt:lpstr>Exercise 2 Task 1: Run a Python job with mpi4py</vt:lpstr>
      <vt:lpstr>Exercise 2 Task 2: Calculate basic performance</vt:lpstr>
      <vt:lpstr>Exercise 3 Distributed data parallelization</vt:lpstr>
      <vt:lpstr>Exercise 3 Task 1: Run data-distributed job using job arrays</vt:lpstr>
      <vt:lpstr>Additional useful resources</vt:lpstr>
      <vt:lpstr>Parallel computing - useful resources and links </vt:lpstr>
      <vt:lpstr>Thank you for your participation in this RC tutorial!  Visit our website: https://rc.northeastern.edu/  Enjoy your computing!</vt:lpstr>
      <vt:lpstr>Supplemental Material</vt:lpstr>
      <vt:lpstr>Parallel computing models</vt:lpstr>
      <vt:lpstr>SISD &amp; SIMD</vt:lpstr>
      <vt:lpstr>MISD &amp; MIMD</vt:lpstr>
      <vt:lpstr>Parallel architectures </vt:lpstr>
      <vt:lpstr>Data parallel model  (PGAS)</vt:lpstr>
      <vt:lpstr>Hybrid model</vt:lpstr>
      <vt:lpstr>OpenMP &amp; MPI basics</vt:lpstr>
      <vt:lpstr>OpenMP &amp; MPI basics</vt:lpstr>
      <vt:lpstr>MPI on Discovery</vt:lpstr>
      <vt:lpstr>Evaluating advanced performance metrics</vt:lpstr>
      <vt:lpstr>Performance evaluation</vt:lpstr>
      <vt:lpstr>Performance metrics</vt:lpstr>
      <vt:lpstr>Performance metrics</vt:lpstr>
      <vt:lpstr>Exercise 4 (optional) Evaluating advanced performance metrics</vt:lpstr>
      <vt:lpstr>Exercise 4 Evaluating advanced performance metrics</vt:lpstr>
      <vt:lpstr>Exercise 4  Tasks 1-2: Speedup &amp; Efficiency</vt:lpstr>
      <vt:lpstr>Exercise 4  Tasks 3: Evaluate scaling</vt:lpstr>
      <vt:lpstr>Amdahl’s Law</vt:lpstr>
      <vt:lpstr>Gustafson’s Law:</vt:lpstr>
      <vt:lpstr>Increase MPI performance with InfiniBand</vt:lpstr>
      <vt:lpstr>Increase MPI performance with InfiniBand</vt:lpstr>
      <vt:lpstr>Run InfiniBand-supported MPI on Discovery</vt:lpstr>
      <vt:lpstr>Enabling InfiniBand Support in Python (optional):</vt:lpstr>
      <vt:lpstr>Exercise 5 (optional) Increase performance with InfiniBand MPI</vt:lpstr>
    </vt:vector>
  </TitlesOfParts>
  <Manager/>
  <Company>Northeastern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 Here</dc:title>
  <dc:subject/>
  <dc:creator>Cho, Julia</dc:creator>
  <cp:keywords/>
  <dc:description/>
  <cp:lastModifiedBy>Levi, Mariana</cp:lastModifiedBy>
  <cp:revision>294</cp:revision>
  <cp:lastPrinted>2019-03-27T19:18:08Z</cp:lastPrinted>
  <dcterms:created xsi:type="dcterms:W3CDTF">2019-05-16T14:42:28Z</dcterms:created>
  <dcterms:modified xsi:type="dcterms:W3CDTF">2022-03-07T19:26:43Z</dcterms:modified>
  <cp:category/>
</cp:coreProperties>
</file>